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9" r:id="rId2"/>
    <p:sldMasterId id="2147483730" r:id="rId3"/>
  </p:sldMasterIdLst>
  <p:notesMasterIdLst>
    <p:notesMasterId r:id="rId32"/>
  </p:notesMasterIdLst>
  <p:sldIdLst>
    <p:sldId id="271" r:id="rId4"/>
    <p:sldId id="602" r:id="rId5"/>
    <p:sldId id="603" r:id="rId6"/>
    <p:sldId id="600" r:id="rId7"/>
    <p:sldId id="653" r:id="rId8"/>
    <p:sldId id="654" r:id="rId9"/>
    <p:sldId id="631" r:id="rId10"/>
    <p:sldId id="662" r:id="rId11"/>
    <p:sldId id="673" r:id="rId12"/>
    <p:sldId id="668" r:id="rId13"/>
    <p:sldId id="669" r:id="rId14"/>
    <p:sldId id="667" r:id="rId15"/>
    <p:sldId id="658" r:id="rId16"/>
    <p:sldId id="651" r:id="rId17"/>
    <p:sldId id="659" r:id="rId18"/>
    <p:sldId id="650" r:id="rId19"/>
    <p:sldId id="670" r:id="rId20"/>
    <p:sldId id="660" r:id="rId21"/>
    <p:sldId id="661" r:id="rId22"/>
    <p:sldId id="671" r:id="rId23"/>
    <p:sldId id="635" r:id="rId24"/>
    <p:sldId id="560" r:id="rId25"/>
    <p:sldId id="632" r:id="rId26"/>
    <p:sldId id="633" r:id="rId27"/>
    <p:sldId id="634" r:id="rId28"/>
    <p:sldId id="611" r:id="rId29"/>
    <p:sldId id="610" r:id="rId30"/>
    <p:sldId id="536" r:id="rId31"/>
  </p:sldIdLst>
  <p:sldSz cx="9144000" cy="6858000" type="screen4x3"/>
  <p:notesSz cx="6735763" cy="98663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7C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24" autoAdjust="0"/>
  </p:normalViewPr>
  <p:slideViewPr>
    <p:cSldViewPr>
      <p:cViewPr>
        <p:scale>
          <a:sx n="77" d="100"/>
          <a:sy n="77" d="100"/>
        </p:scale>
        <p:origin x="-3018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4desember2013\pisa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cuments\4desember2013\pisa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grenBPSDMPKPMP\Data%20Informasi\UKG_2015\Laporan%20UKG%20Januari%202016\LAPORAN-06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grenBPSDMPKPMP\Data%20Informasi\UKG_2015\Laporan%20UKG%20Januari%202016\LAPORAN-06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grenBPSDMPKPMP\Data%20Informasi\UKG_2015\Laporan%20UKG%20Januari%202016\LAPORAN-06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grenBPSDMPKPMP\Data%20Informasi\UKG_2015\Laporan%20UKG%20Januari%202016\LAPORAN-06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'mat 2009'!$B$13</c:f>
              <c:strCache>
                <c:ptCount val="1"/>
                <c:pt idx="0">
                  <c:v>Below Level</c:v>
                </c:pt>
              </c:strCache>
            </c:strRef>
          </c:tx>
          <c:spPr>
            <a:solidFill>
              <a:schemeClr val="tx1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2009'!$B$14:$B$23</c:f>
              <c:numCache>
                <c:formatCode>General</c:formatCode>
                <c:ptCount val="10"/>
                <c:pt idx="0">
                  <c:v>1.4</c:v>
                </c:pt>
                <c:pt idx="1">
                  <c:v>3</c:v>
                </c:pt>
                <c:pt idx="2">
                  <c:v>2.6</c:v>
                </c:pt>
                <c:pt idx="3">
                  <c:v>1.9000000000000001</c:v>
                </c:pt>
                <c:pt idx="4">
                  <c:v>4</c:v>
                </c:pt>
                <c:pt idx="5">
                  <c:v>17.7</c:v>
                </c:pt>
                <c:pt idx="6">
                  <c:v>51.1</c:v>
                </c:pt>
                <c:pt idx="7">
                  <c:v>22.2</c:v>
                </c:pt>
                <c:pt idx="8">
                  <c:v>43.3</c:v>
                </c:pt>
                <c:pt idx="9">
                  <c:v>43.6</c:v>
                </c:pt>
              </c:numCache>
            </c:numRef>
          </c:val>
        </c:ser>
        <c:ser>
          <c:idx val="1"/>
          <c:order val="1"/>
          <c:tx>
            <c:strRef>
              <c:f>'mat 2009'!$C$13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2009'!$C$14:$C$23</c:f>
              <c:numCache>
                <c:formatCode>General</c:formatCode>
                <c:ptCount val="10"/>
                <c:pt idx="0">
                  <c:v>3.4</c:v>
                </c:pt>
                <c:pt idx="1">
                  <c:v>6.8</c:v>
                </c:pt>
                <c:pt idx="2">
                  <c:v>6.2</c:v>
                </c:pt>
                <c:pt idx="3">
                  <c:v>6.2</c:v>
                </c:pt>
                <c:pt idx="4">
                  <c:v>8.5</c:v>
                </c:pt>
                <c:pt idx="5">
                  <c:v>24.4</c:v>
                </c:pt>
                <c:pt idx="6">
                  <c:v>22.7</c:v>
                </c:pt>
                <c:pt idx="7">
                  <c:v>30.3</c:v>
                </c:pt>
                <c:pt idx="8">
                  <c:v>30.2</c:v>
                </c:pt>
                <c:pt idx="9">
                  <c:v>33</c:v>
                </c:pt>
              </c:numCache>
            </c:numRef>
          </c:val>
        </c:ser>
        <c:ser>
          <c:idx val="2"/>
          <c:order val="2"/>
          <c:tx>
            <c:strRef>
              <c:f>'mat 2009'!$D$13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2009'!$D$14:$D$23</c:f>
              <c:numCache>
                <c:formatCode>General</c:formatCode>
                <c:ptCount val="10"/>
                <c:pt idx="0">
                  <c:v>8.7000000000000011</c:v>
                </c:pt>
                <c:pt idx="1">
                  <c:v>13.1</c:v>
                </c:pt>
                <c:pt idx="2">
                  <c:v>13.2</c:v>
                </c:pt>
                <c:pt idx="3">
                  <c:v>15.6</c:v>
                </c:pt>
                <c:pt idx="4">
                  <c:v>17.399999999999999</c:v>
                </c:pt>
                <c:pt idx="5">
                  <c:v>25.2</c:v>
                </c:pt>
                <c:pt idx="6">
                  <c:v>13.1</c:v>
                </c:pt>
                <c:pt idx="7">
                  <c:v>27.3</c:v>
                </c:pt>
                <c:pt idx="8">
                  <c:v>18.7</c:v>
                </c:pt>
                <c:pt idx="9">
                  <c:v>16.899999999999999</c:v>
                </c:pt>
              </c:numCache>
            </c:numRef>
          </c:val>
        </c:ser>
        <c:ser>
          <c:idx val="3"/>
          <c:order val="3"/>
          <c:tx>
            <c:strRef>
              <c:f>'mat 2009'!$E$13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2009'!$E$14:$E$23</c:f>
              <c:numCache>
                <c:formatCode>General</c:formatCode>
                <c:ptCount val="10"/>
                <c:pt idx="0">
                  <c:v>15.2</c:v>
                </c:pt>
                <c:pt idx="1">
                  <c:v>18.7</c:v>
                </c:pt>
                <c:pt idx="2">
                  <c:v>21.9</c:v>
                </c:pt>
                <c:pt idx="3">
                  <c:v>24.4</c:v>
                </c:pt>
                <c:pt idx="4">
                  <c:v>25.7</c:v>
                </c:pt>
                <c:pt idx="5">
                  <c:v>1.1800000000000022</c:v>
                </c:pt>
                <c:pt idx="6">
                  <c:v>7.2</c:v>
                </c:pt>
                <c:pt idx="7">
                  <c:v>14</c:v>
                </c:pt>
                <c:pt idx="8">
                  <c:v>6.1</c:v>
                </c:pt>
                <c:pt idx="9">
                  <c:v>5.4</c:v>
                </c:pt>
              </c:numCache>
            </c:numRef>
          </c:val>
        </c:ser>
        <c:ser>
          <c:idx val="4"/>
          <c:order val="4"/>
          <c:tx>
            <c:strRef>
              <c:f>'mat 2009'!$F$13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2009'!$F$14:$F$23</c:f>
              <c:numCache>
                <c:formatCode>General</c:formatCode>
                <c:ptCount val="10"/>
                <c:pt idx="0">
                  <c:v>20.8</c:v>
                </c:pt>
                <c:pt idx="1">
                  <c:v>22.8</c:v>
                </c:pt>
                <c:pt idx="2">
                  <c:v>25.4</c:v>
                </c:pt>
                <c:pt idx="3">
                  <c:v>26.3</c:v>
                </c:pt>
                <c:pt idx="4">
                  <c:v>23.5</c:v>
                </c:pt>
                <c:pt idx="5">
                  <c:v>17.399999999999999</c:v>
                </c:pt>
                <c:pt idx="6">
                  <c:v>4.2</c:v>
                </c:pt>
                <c:pt idx="7">
                  <c:v>4.9000000000000004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'mat 2009'!$G$13</c:f>
              <c:strCache>
                <c:ptCount val="1"/>
                <c:pt idx="0">
                  <c:v>Level 5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68222"/>
              </a:solidFill>
              <a:ln w="19050">
                <a:solidFill>
                  <a:schemeClr val="tx1"/>
                </a:solidFill>
              </a:ln>
            </c:spPr>
          </c:dPt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2009'!$G$14:$G$23</c:f>
              <c:numCache>
                <c:formatCode>General</c:formatCode>
                <c:ptCount val="10"/>
                <c:pt idx="0">
                  <c:v>23.8</c:v>
                </c:pt>
                <c:pt idx="1">
                  <c:v>20</c:v>
                </c:pt>
                <c:pt idx="2">
                  <c:v>19.899999999999999</c:v>
                </c:pt>
                <c:pt idx="3">
                  <c:v>17.7</c:v>
                </c:pt>
                <c:pt idx="4">
                  <c:v>14.7</c:v>
                </c:pt>
                <c:pt idx="5">
                  <c:v>9.6</c:v>
                </c:pt>
                <c:pt idx="6">
                  <c:v>1.5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'mat 2009'!$H$13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'mat 2009'!$A$14:$A$23</c:f>
              <c:strCache>
                <c:ptCount val="10"/>
                <c:pt idx="0">
                  <c:v>Shanghai-China</c:v>
                </c:pt>
                <c:pt idx="1">
                  <c:v>Singapore</c:v>
                </c:pt>
                <c:pt idx="2">
                  <c:v>Hongkong-china</c:v>
                </c:pt>
                <c:pt idx="3">
                  <c:v>Korea</c:v>
                </c:pt>
                <c:pt idx="4">
                  <c:v>Japan</c:v>
                </c:pt>
                <c:pt idx="5">
                  <c:v>Turkey</c:v>
                </c:pt>
                <c:pt idx="6">
                  <c:v>Qatar</c:v>
                </c:pt>
                <c:pt idx="7">
                  <c:v>Thailand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'mat 2009'!$H$14:$H$23</c:f>
              <c:numCache>
                <c:formatCode>General</c:formatCode>
                <c:ptCount val="10"/>
                <c:pt idx="0">
                  <c:v>26.6</c:v>
                </c:pt>
                <c:pt idx="1">
                  <c:v>15.6</c:v>
                </c:pt>
                <c:pt idx="2">
                  <c:v>10.8</c:v>
                </c:pt>
                <c:pt idx="3">
                  <c:v>7.8</c:v>
                </c:pt>
                <c:pt idx="4">
                  <c:v>6.2</c:v>
                </c:pt>
                <c:pt idx="5">
                  <c:v>0</c:v>
                </c:pt>
                <c:pt idx="6">
                  <c:v>0.30000000000000032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81248"/>
        <c:axId val="86582784"/>
      </c:barChart>
      <c:catAx>
        <c:axId val="8658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6582784"/>
        <c:crosses val="autoZero"/>
        <c:auto val="1"/>
        <c:lblAlgn val="ctr"/>
        <c:lblOffset val="100"/>
        <c:noMultiLvlLbl val="0"/>
      </c:catAx>
      <c:valAx>
        <c:axId val="86582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658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mm!$B$26</c:f>
              <c:strCache>
                <c:ptCount val="1"/>
                <c:pt idx="0">
                  <c:v>Below Level</c:v>
                </c:pt>
              </c:strCache>
            </c:strRef>
          </c:tx>
          <c:spPr>
            <a:solidFill>
              <a:schemeClr val="tx1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mm!$B$27:$B$36</c:f>
              <c:numCache>
                <c:formatCode>General</c:formatCode>
                <c:ptCount val="10"/>
                <c:pt idx="0">
                  <c:v>0.8</c:v>
                </c:pt>
                <c:pt idx="1">
                  <c:v>2.2000000000000002</c:v>
                </c:pt>
                <c:pt idx="2">
                  <c:v>2.6</c:v>
                </c:pt>
                <c:pt idx="3">
                  <c:v>2.7</c:v>
                </c:pt>
                <c:pt idx="4">
                  <c:v>3.2</c:v>
                </c:pt>
                <c:pt idx="5">
                  <c:v>15.5</c:v>
                </c:pt>
                <c:pt idx="6">
                  <c:v>19.100000000000001</c:v>
                </c:pt>
                <c:pt idx="7">
                  <c:v>47</c:v>
                </c:pt>
                <c:pt idx="8">
                  <c:v>36.5</c:v>
                </c:pt>
                <c:pt idx="9">
                  <c:v>42.3</c:v>
                </c:pt>
              </c:numCache>
            </c:numRef>
          </c:val>
        </c:ser>
        <c:ser>
          <c:idx val="1"/>
          <c:order val="1"/>
          <c:tx>
            <c:strRef>
              <c:f>mm!$C$26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mm!$C$27:$C$36</c:f>
              <c:numCache>
                <c:formatCode>General</c:formatCode>
                <c:ptCount val="10"/>
                <c:pt idx="0">
                  <c:v>2.9</c:v>
                </c:pt>
                <c:pt idx="1">
                  <c:v>6.1</c:v>
                </c:pt>
                <c:pt idx="2">
                  <c:v>5.9</c:v>
                </c:pt>
                <c:pt idx="3">
                  <c:v>6.4</c:v>
                </c:pt>
                <c:pt idx="4">
                  <c:v>7.9</c:v>
                </c:pt>
                <c:pt idx="5">
                  <c:v>26.5</c:v>
                </c:pt>
                <c:pt idx="6">
                  <c:v>30.6</c:v>
                </c:pt>
                <c:pt idx="7">
                  <c:v>22.6</c:v>
                </c:pt>
                <c:pt idx="8">
                  <c:v>31.3</c:v>
                </c:pt>
                <c:pt idx="9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mm!$D$26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mm!$D$27:$D$36</c:f>
              <c:numCache>
                <c:formatCode>General</c:formatCode>
                <c:ptCount val="10"/>
                <c:pt idx="0">
                  <c:v>7.5</c:v>
                </c:pt>
                <c:pt idx="1">
                  <c:v>12.2</c:v>
                </c:pt>
                <c:pt idx="2">
                  <c:v>12</c:v>
                </c:pt>
                <c:pt idx="3">
                  <c:v>14.7</c:v>
                </c:pt>
                <c:pt idx="4">
                  <c:v>16.899999999999999</c:v>
                </c:pt>
                <c:pt idx="5">
                  <c:v>25.5</c:v>
                </c:pt>
                <c:pt idx="6">
                  <c:v>27.3</c:v>
                </c:pt>
                <c:pt idx="7">
                  <c:v>15.2</c:v>
                </c:pt>
                <c:pt idx="8">
                  <c:v>21.1</c:v>
                </c:pt>
                <c:pt idx="9">
                  <c:v>16.8</c:v>
                </c:pt>
              </c:numCache>
            </c:numRef>
          </c:val>
        </c:ser>
        <c:ser>
          <c:idx val="3"/>
          <c:order val="3"/>
          <c:tx>
            <c:strRef>
              <c:f>mm!$E$26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mm!$E$27:$E$36</c:f>
              <c:numCache>
                <c:formatCode>General</c:formatCode>
                <c:ptCount val="10"/>
                <c:pt idx="0">
                  <c:v>13.1</c:v>
                </c:pt>
                <c:pt idx="1">
                  <c:v>17.5</c:v>
                </c:pt>
                <c:pt idx="2">
                  <c:v>21.4</c:v>
                </c:pt>
                <c:pt idx="3">
                  <c:v>24.7</c:v>
                </c:pt>
                <c:pt idx="4">
                  <c:v>16.5</c:v>
                </c:pt>
                <c:pt idx="5">
                  <c:v>14.5</c:v>
                </c:pt>
                <c:pt idx="6">
                  <c:v>2</c:v>
                </c:pt>
                <c:pt idx="7">
                  <c:v>8.8000000000000007</c:v>
                </c:pt>
                <c:pt idx="8">
                  <c:v>8</c:v>
                </c:pt>
                <c:pt idx="9">
                  <c:v>5.7</c:v>
                </c:pt>
              </c:numCache>
            </c:numRef>
          </c:val>
        </c:ser>
        <c:ser>
          <c:idx val="4"/>
          <c:order val="4"/>
          <c:tx>
            <c:strRef>
              <c:f>mm!$F$26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mm!$F$27:$F$36</c:f>
              <c:numCache>
                <c:formatCode>General</c:formatCode>
                <c:ptCount val="10"/>
                <c:pt idx="0">
                  <c:v>20.2</c:v>
                </c:pt>
                <c:pt idx="1">
                  <c:v>22</c:v>
                </c:pt>
                <c:pt idx="2">
                  <c:v>26.1</c:v>
                </c:pt>
                <c:pt idx="3">
                  <c:v>23.9</c:v>
                </c:pt>
                <c:pt idx="4">
                  <c:v>23.7</c:v>
                </c:pt>
                <c:pt idx="5">
                  <c:v>10.1</c:v>
                </c:pt>
                <c:pt idx="6">
                  <c:v>5.8</c:v>
                </c:pt>
                <c:pt idx="7">
                  <c:v>4.5</c:v>
                </c:pt>
                <c:pt idx="8">
                  <c:v>2.2999999999999998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mm!$G$26</c:f>
              <c:strCache>
                <c:ptCount val="1"/>
                <c:pt idx="0">
                  <c:v>Level 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mm!$G$27:$G$36</c:f>
              <c:numCache>
                <c:formatCode>General</c:formatCode>
                <c:ptCount val="10"/>
                <c:pt idx="0">
                  <c:v>24.6</c:v>
                </c:pt>
                <c:pt idx="1">
                  <c:v>21</c:v>
                </c:pt>
                <c:pt idx="2">
                  <c:v>21.4</c:v>
                </c:pt>
                <c:pt idx="3">
                  <c:v>18.8</c:v>
                </c:pt>
                <c:pt idx="4">
                  <c:v>16</c:v>
                </c:pt>
                <c:pt idx="5">
                  <c:v>4.7</c:v>
                </c:pt>
                <c:pt idx="6">
                  <c:v>2</c:v>
                </c:pt>
                <c:pt idx="7">
                  <c:v>1.7000000000000006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mm!$H$26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mm!$A$27:$A$36</c:f>
              <c:strCache>
                <c:ptCount val="10"/>
                <c:pt idx="0">
                  <c:v>Shanghai - China</c:v>
                </c:pt>
                <c:pt idx="1">
                  <c:v>Singapore</c:v>
                </c:pt>
                <c:pt idx="2">
                  <c:v>Hongkong - China</c:v>
                </c:pt>
                <c:pt idx="3">
                  <c:v>Korea</c:v>
                </c:pt>
                <c:pt idx="4">
                  <c:v>Japan</c:v>
                </c:pt>
                <c:pt idx="5">
                  <c:v>Turki</c:v>
                </c:pt>
                <c:pt idx="6">
                  <c:v>Thailand</c:v>
                </c:pt>
                <c:pt idx="7">
                  <c:v>Qatar</c:v>
                </c:pt>
                <c:pt idx="8">
                  <c:v>Tunisia</c:v>
                </c:pt>
                <c:pt idx="9">
                  <c:v>Indonesia</c:v>
                </c:pt>
              </c:strCache>
            </c:strRef>
          </c:cat>
          <c:val>
            <c:numRef>
              <c:f>mm!$H$27:$H$36</c:f>
              <c:numCache>
                <c:formatCode>General</c:formatCode>
                <c:ptCount val="10"/>
                <c:pt idx="0">
                  <c:v>30.8</c:v>
                </c:pt>
                <c:pt idx="1">
                  <c:v>19</c:v>
                </c:pt>
                <c:pt idx="2">
                  <c:v>12.3</c:v>
                </c:pt>
                <c:pt idx="3">
                  <c:v>12.1</c:v>
                </c:pt>
                <c:pt idx="4">
                  <c:v>7.6</c:v>
                </c:pt>
                <c:pt idx="5">
                  <c:v>0</c:v>
                </c:pt>
                <c:pt idx="6">
                  <c:v>0</c:v>
                </c:pt>
                <c:pt idx="7">
                  <c:v>0.30000000000000032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36032"/>
        <c:axId val="86637568"/>
      </c:barChart>
      <c:catAx>
        <c:axId val="8663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6637568"/>
        <c:crosses val="autoZero"/>
        <c:auto val="1"/>
        <c:lblAlgn val="ctr"/>
        <c:lblOffset val="100"/>
        <c:noMultiLvlLbl val="0"/>
      </c:catAx>
      <c:valAx>
        <c:axId val="86637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663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cat>
            <c:strRef>
              <c:f>'Slide-11C'!$M$3:$M$8</c:f>
              <c:strCache>
                <c:ptCount val="6"/>
                <c:pt idx="0">
                  <c:v>TK</c:v>
                </c:pt>
                <c:pt idx="1">
                  <c:v>SD</c:v>
                </c:pt>
                <c:pt idx="2">
                  <c:v>SMP</c:v>
                </c:pt>
                <c:pt idx="3">
                  <c:v>SMA</c:v>
                </c:pt>
                <c:pt idx="4">
                  <c:v>SMK</c:v>
                </c:pt>
                <c:pt idx="5">
                  <c:v>SDLB</c:v>
                </c:pt>
              </c:strCache>
            </c:strRef>
          </c:cat>
          <c:val>
            <c:numRef>
              <c:f>'Slide-11C'!$N$3:$N$8</c:f>
              <c:numCache>
                <c:formatCode>_(* #,##0.00_);_(* \(#,##0.00\);_(* "-"??_);_(@_)</c:formatCode>
                <c:ptCount val="6"/>
                <c:pt idx="0">
                  <c:v>11.11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15.28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F7-4318-B002-A2F933478B6F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'Slide-11C'!$M$3:$M$8</c:f>
              <c:strCache>
                <c:ptCount val="6"/>
                <c:pt idx="0">
                  <c:v>TK</c:v>
                </c:pt>
                <c:pt idx="1">
                  <c:v>SD</c:v>
                </c:pt>
                <c:pt idx="2">
                  <c:v>SMP</c:v>
                </c:pt>
                <c:pt idx="3">
                  <c:v>SMA</c:v>
                </c:pt>
                <c:pt idx="4">
                  <c:v>SMK</c:v>
                </c:pt>
                <c:pt idx="5">
                  <c:v>SDLB</c:v>
                </c:pt>
              </c:strCache>
            </c:strRef>
          </c:cat>
          <c:val>
            <c:numRef>
              <c:f>'Slide-11C'!$O$3:$O$8</c:f>
              <c:numCache>
                <c:formatCode>_(* #,##0.00_);_(* \(#,##0.00\);_(* "-"??_);_(@_)</c:formatCode>
                <c:ptCount val="6"/>
                <c:pt idx="0">
                  <c:v>98.89</c:v>
                </c:pt>
                <c:pt idx="1">
                  <c:v>99.169999999999973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F7-4318-B002-A2F933478B6F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C00000"/>
              </a:solidFill>
              <a:ln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'Slide-11C'!$M$3:$M$8</c:f>
              <c:strCache>
                <c:ptCount val="6"/>
                <c:pt idx="0">
                  <c:v>TK</c:v>
                </c:pt>
                <c:pt idx="1">
                  <c:v>SD</c:v>
                </c:pt>
                <c:pt idx="2">
                  <c:v>SMP</c:v>
                </c:pt>
                <c:pt idx="3">
                  <c:v>SMA</c:v>
                </c:pt>
                <c:pt idx="4">
                  <c:v>SMK</c:v>
                </c:pt>
                <c:pt idx="5">
                  <c:v>SDLB</c:v>
                </c:pt>
              </c:strCache>
            </c:strRef>
          </c:cat>
          <c:val>
            <c:numRef>
              <c:f>'Slide-11C'!$P$3:$P$8</c:f>
              <c:numCache>
                <c:formatCode>_(* #,##0.00_);_(* \(#,##0.00\);_(* "-"??_);_(@_)</c:formatCode>
                <c:ptCount val="6"/>
                <c:pt idx="0">
                  <c:v>55.7</c:v>
                </c:pt>
                <c:pt idx="1">
                  <c:v>50.8</c:v>
                </c:pt>
                <c:pt idx="2">
                  <c:v>54.51</c:v>
                </c:pt>
                <c:pt idx="3">
                  <c:v>57.790000000000013</c:v>
                </c:pt>
                <c:pt idx="4">
                  <c:v>54.49</c:v>
                </c:pt>
                <c:pt idx="5">
                  <c:v>53.78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F7-4318-B002-A2F933478B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>
              <a:headEnd type="oval"/>
              <a:tailEnd type="oval"/>
            </a:ln>
          </c:spPr>
        </c:hiLowLines>
        <c:axId val="87243008"/>
        <c:axId val="87248896"/>
      </c:stockChart>
      <c:catAx>
        <c:axId val="8724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87248896"/>
        <c:crosses val="autoZero"/>
        <c:auto val="1"/>
        <c:lblAlgn val="ctr"/>
        <c:lblOffset val="100"/>
        <c:noMultiLvlLbl val="0"/>
      </c:catAx>
      <c:valAx>
        <c:axId val="87248896"/>
        <c:scaling>
          <c:orientation val="minMax"/>
          <c:max val="100"/>
          <c:min val="30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lang="en-US" sz="60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8724300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1E-463B-B25D-68C1D29D76E7}"/>
              </c:ext>
            </c:extLst>
          </c:dPt>
          <c:dPt>
            <c:idx val="23"/>
            <c:invertIfNegative val="0"/>
            <c:bubble3D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1E-463B-B25D-68C1D29D76E7}"/>
              </c:ext>
            </c:extLst>
          </c:dPt>
          <c:dLbls>
            <c:dLbl>
              <c:idx val="2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1E-463B-B25D-68C1D29D76E7}"/>
                </c:ext>
              </c:extLst>
            </c:dLbl>
            <c:dLbl>
              <c:idx val="2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1E-463B-B25D-68C1D29D76E7}"/>
                </c:ext>
              </c:extLst>
            </c:dLbl>
            <c:dLbl>
              <c:idx val="2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1E-463B-B25D-68C1D29D76E7}"/>
                </c:ext>
              </c:extLst>
            </c:dLbl>
            <c:dLbl>
              <c:idx val="2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1E-463B-B25D-68C1D29D76E7}"/>
                </c:ext>
              </c:extLst>
            </c:dLbl>
            <c:dLbl>
              <c:idx val="2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1E-463B-B25D-68C1D29D76E7}"/>
                </c:ext>
              </c:extLst>
            </c:dLbl>
            <c:dLbl>
              <c:idx val="2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1E-463B-B25D-68C1D29D76E7}"/>
                </c:ext>
              </c:extLst>
            </c:dLbl>
            <c:dLbl>
              <c:idx val="2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1E-463B-B25D-68C1D29D76E7}"/>
                </c:ext>
              </c:extLst>
            </c:dLbl>
            <c:dLbl>
              <c:idx val="2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1E-463B-B25D-68C1D29D76E7}"/>
                </c:ext>
              </c:extLst>
            </c:dLbl>
            <c:dLbl>
              <c:idx val="3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1E-463B-B25D-68C1D29D76E7}"/>
                </c:ext>
              </c:extLst>
            </c:dLbl>
            <c:dLbl>
              <c:idx val="3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1E-463B-B25D-68C1D29D76E7}"/>
                </c:ext>
              </c:extLst>
            </c:dLbl>
            <c:dLbl>
              <c:idx val="3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1E-463B-B25D-68C1D29D76E7}"/>
                </c:ext>
              </c:extLst>
            </c:dLbl>
            <c:dLbl>
              <c:idx val="3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1E-463B-B25D-68C1D29D7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11A'!$D$5:$D$38</c:f>
              <c:strCache>
                <c:ptCount val="34"/>
                <c:pt idx="0">
                  <c:v>MALUT</c:v>
                </c:pt>
                <c:pt idx="1">
                  <c:v>MALUKU</c:v>
                </c:pt>
                <c:pt idx="2">
                  <c:v>NAD</c:v>
                </c:pt>
                <c:pt idx="3">
                  <c:v>SULTENG</c:v>
                </c:pt>
                <c:pt idx="4">
                  <c:v>SULBAR</c:v>
                </c:pt>
                <c:pt idx="5">
                  <c:v>NTT</c:v>
                </c:pt>
                <c:pt idx="6">
                  <c:v>PAPUA BARAT</c:v>
                </c:pt>
                <c:pt idx="7">
                  <c:v>SULTRA</c:v>
                </c:pt>
                <c:pt idx="8">
                  <c:v>PAPUA</c:v>
                </c:pt>
                <c:pt idx="9">
                  <c:v>SULUT</c:v>
                </c:pt>
                <c:pt idx="10">
                  <c:v>KALTENG</c:v>
                </c:pt>
                <c:pt idx="11">
                  <c:v>SUMSEL</c:v>
                </c:pt>
                <c:pt idx="12">
                  <c:v>JAMBI</c:v>
                </c:pt>
                <c:pt idx="13">
                  <c:v>GORONTALO</c:v>
                </c:pt>
                <c:pt idx="14">
                  <c:v>NTB</c:v>
                </c:pt>
                <c:pt idx="15">
                  <c:v>SUMUT</c:v>
                </c:pt>
                <c:pt idx="16">
                  <c:v>SULSEL</c:v>
                </c:pt>
                <c:pt idx="17">
                  <c:v>LAMPUNG</c:v>
                </c:pt>
                <c:pt idx="18">
                  <c:v>KALBAR</c:v>
                </c:pt>
                <c:pt idx="19">
                  <c:v>BENGKULU</c:v>
                </c:pt>
                <c:pt idx="20">
                  <c:v>RIAU</c:v>
                </c:pt>
                <c:pt idx="21">
                  <c:v>KALTARA</c:v>
                </c:pt>
                <c:pt idx="22">
                  <c:v>BANTEN</c:v>
                </c:pt>
                <c:pt idx="23">
                  <c:v>KALTIM</c:v>
                </c:pt>
                <c:pt idx="24">
                  <c:v>KALSEL</c:v>
                </c:pt>
                <c:pt idx="25">
                  <c:v>SUMBAR</c:v>
                </c:pt>
                <c:pt idx="26">
                  <c:v>KEPRI</c:v>
                </c:pt>
                <c:pt idx="27">
                  <c:v>JABAR</c:v>
                </c:pt>
                <c:pt idx="28">
                  <c:v>BABEL</c:v>
                </c:pt>
                <c:pt idx="29">
                  <c:v>BALI</c:v>
                </c:pt>
                <c:pt idx="30">
                  <c:v>JATIM</c:v>
                </c:pt>
                <c:pt idx="31">
                  <c:v>DKI</c:v>
                </c:pt>
                <c:pt idx="32">
                  <c:v>JATENG</c:v>
                </c:pt>
                <c:pt idx="33">
                  <c:v>YOGYA</c:v>
                </c:pt>
              </c:strCache>
            </c:strRef>
          </c:cat>
          <c:val>
            <c:numRef>
              <c:f>'slide 11A'!$E$5:$E$38</c:f>
              <c:numCache>
                <c:formatCode>_(* #,##0.00_);_(* \(#,##0.00\);_(* "-"??_);_(@_)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52.2</c:v>
                </c:pt>
                <c:pt idx="23">
                  <c:v>52.38</c:v>
                </c:pt>
                <c:pt idx="24">
                  <c:v>53.15</c:v>
                </c:pt>
                <c:pt idx="25">
                  <c:v>54.68</c:v>
                </c:pt>
                <c:pt idx="26">
                  <c:v>54.720000000000013</c:v>
                </c:pt>
                <c:pt idx="27">
                  <c:v>55.06</c:v>
                </c:pt>
                <c:pt idx="28">
                  <c:v>55.13</c:v>
                </c:pt>
                <c:pt idx="29">
                  <c:v>56.13</c:v>
                </c:pt>
                <c:pt idx="30">
                  <c:v>56.730000000000011</c:v>
                </c:pt>
                <c:pt idx="31">
                  <c:v>58.44</c:v>
                </c:pt>
                <c:pt idx="32">
                  <c:v>59.1</c:v>
                </c:pt>
                <c:pt idx="33">
                  <c:v>62.58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1E-463B-B25D-68C1D29D76E7}"/>
            </c:ext>
          </c:extLst>
        </c:ser>
        <c:ser>
          <c:idx val="1"/>
          <c:order val="1"/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A1E-463B-B25D-68C1D29D76E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A1E-463B-B25D-68C1D29D76E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A1E-463B-B25D-68C1D29D76E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A1E-463B-B25D-68C1D29D76E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A1E-463B-B25D-68C1D29D76E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6A1E-463B-B25D-68C1D29D76E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6A1E-463B-B25D-68C1D29D76E7}"/>
              </c:ext>
            </c:extLst>
          </c:dPt>
          <c:dPt>
            <c:idx val="7"/>
            <c:invertIfNegative val="0"/>
            <c:bubble3D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A1E-463B-B25D-68C1D29D76E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6A1E-463B-B25D-68C1D29D76E7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6A1E-463B-B25D-68C1D29D76E7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6A1E-463B-B25D-68C1D29D76E7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6A1E-463B-B25D-68C1D29D76E7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6A1E-463B-B25D-68C1D29D76E7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6A1E-463B-B25D-68C1D29D76E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6A1E-463B-B25D-68C1D29D76E7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6A1E-463B-B25D-68C1D29D76E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6A1E-463B-B25D-68C1D29D76E7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6A1E-463B-B25D-68C1D29D76E7}"/>
              </c:ext>
            </c:extLst>
          </c:dPt>
          <c:dPt>
            <c:idx val="18"/>
            <c:invertIfNegative val="0"/>
            <c:bubble3D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6A1E-463B-B25D-68C1D29D76E7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6A1E-463B-B25D-68C1D29D76E7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6A1E-463B-B25D-68C1D29D76E7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6A1E-463B-B25D-68C1D29D76E7}"/>
              </c:ext>
            </c:extLst>
          </c:dPt>
          <c:dLbls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1E-463B-B25D-68C1D29D76E7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1E-463B-B25D-68C1D29D76E7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1E-463B-B25D-68C1D29D76E7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1E-463B-B25D-68C1D29D76E7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1E-463B-B25D-68C1D29D76E7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1E-463B-B25D-68C1D29D76E7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1E-463B-B25D-68C1D29D76E7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1E-463B-B25D-68C1D29D76E7}"/>
                </c:ext>
              </c:extLst>
            </c:dLbl>
            <c:dLbl>
              <c:idx val="3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A1E-463B-B25D-68C1D29D76E7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A1E-463B-B25D-68C1D29D76E7}"/>
                </c:ext>
              </c:extLst>
            </c:dLbl>
            <c:dLbl>
              <c:idx val="3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A1E-463B-B25D-68C1D29D76E7}"/>
                </c:ext>
              </c:extLst>
            </c:dLbl>
            <c:dLbl>
              <c:idx val="3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A1E-463B-B25D-68C1D29D76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 11A'!$D$5:$D$38</c:f>
              <c:strCache>
                <c:ptCount val="34"/>
                <c:pt idx="0">
                  <c:v>MALUT</c:v>
                </c:pt>
                <c:pt idx="1">
                  <c:v>MALUKU</c:v>
                </c:pt>
                <c:pt idx="2">
                  <c:v>NAD</c:v>
                </c:pt>
                <c:pt idx="3">
                  <c:v>SULTENG</c:v>
                </c:pt>
                <c:pt idx="4">
                  <c:v>SULBAR</c:v>
                </c:pt>
                <c:pt idx="5">
                  <c:v>NTT</c:v>
                </c:pt>
                <c:pt idx="6">
                  <c:v>PAPUA BARAT</c:v>
                </c:pt>
                <c:pt idx="7">
                  <c:v>SULTRA</c:v>
                </c:pt>
                <c:pt idx="8">
                  <c:v>PAPUA</c:v>
                </c:pt>
                <c:pt idx="9">
                  <c:v>SULUT</c:v>
                </c:pt>
                <c:pt idx="10">
                  <c:v>KALTENG</c:v>
                </c:pt>
                <c:pt idx="11">
                  <c:v>SUMSEL</c:v>
                </c:pt>
                <c:pt idx="12">
                  <c:v>JAMBI</c:v>
                </c:pt>
                <c:pt idx="13">
                  <c:v>GORONTALO</c:v>
                </c:pt>
                <c:pt idx="14">
                  <c:v>NTB</c:v>
                </c:pt>
                <c:pt idx="15">
                  <c:v>SUMUT</c:v>
                </c:pt>
                <c:pt idx="16">
                  <c:v>SULSEL</c:v>
                </c:pt>
                <c:pt idx="17">
                  <c:v>LAMPUNG</c:v>
                </c:pt>
                <c:pt idx="18">
                  <c:v>KALBAR</c:v>
                </c:pt>
                <c:pt idx="19">
                  <c:v>BENGKULU</c:v>
                </c:pt>
                <c:pt idx="20">
                  <c:v>RIAU</c:v>
                </c:pt>
                <c:pt idx="21">
                  <c:v>KALTARA</c:v>
                </c:pt>
                <c:pt idx="22">
                  <c:v>BANTEN</c:v>
                </c:pt>
                <c:pt idx="23">
                  <c:v>KALTIM</c:v>
                </c:pt>
                <c:pt idx="24">
                  <c:v>KALSEL</c:v>
                </c:pt>
                <c:pt idx="25">
                  <c:v>SUMBAR</c:v>
                </c:pt>
                <c:pt idx="26">
                  <c:v>KEPRI</c:v>
                </c:pt>
                <c:pt idx="27">
                  <c:v>JABAR</c:v>
                </c:pt>
                <c:pt idx="28">
                  <c:v>BABEL</c:v>
                </c:pt>
                <c:pt idx="29">
                  <c:v>BALI</c:v>
                </c:pt>
                <c:pt idx="30">
                  <c:v>JATIM</c:v>
                </c:pt>
                <c:pt idx="31">
                  <c:v>DKI</c:v>
                </c:pt>
                <c:pt idx="32">
                  <c:v>JATENG</c:v>
                </c:pt>
                <c:pt idx="33">
                  <c:v>YOGYA</c:v>
                </c:pt>
              </c:strCache>
            </c:strRef>
          </c:cat>
          <c:val>
            <c:numRef>
              <c:f>'slide 11A'!$F$5:$F$38</c:f>
              <c:numCache>
                <c:formatCode>_(* #,##0.00_);_(* \(#,##0.00\);_(* "-"??_);_(@_)</c:formatCode>
                <c:ptCount val="34"/>
                <c:pt idx="0">
                  <c:v>41.87</c:v>
                </c:pt>
                <c:pt idx="1">
                  <c:v>44.51</c:v>
                </c:pt>
                <c:pt idx="2">
                  <c:v>45.120000000000012</c:v>
                </c:pt>
                <c:pt idx="3">
                  <c:v>46.790000000000013</c:v>
                </c:pt>
                <c:pt idx="4">
                  <c:v>46.82</c:v>
                </c:pt>
                <c:pt idx="5">
                  <c:v>46.97</c:v>
                </c:pt>
                <c:pt idx="6">
                  <c:v>47.58</c:v>
                </c:pt>
                <c:pt idx="7">
                  <c:v>47.75</c:v>
                </c:pt>
                <c:pt idx="8">
                  <c:v>47.8</c:v>
                </c:pt>
                <c:pt idx="9">
                  <c:v>48.260000000000012</c:v>
                </c:pt>
                <c:pt idx="10">
                  <c:v>48.35</c:v>
                </c:pt>
                <c:pt idx="11">
                  <c:v>48.57</c:v>
                </c:pt>
                <c:pt idx="12">
                  <c:v>48.77</c:v>
                </c:pt>
                <c:pt idx="13">
                  <c:v>48.83</c:v>
                </c:pt>
                <c:pt idx="14">
                  <c:v>48.9</c:v>
                </c:pt>
                <c:pt idx="15">
                  <c:v>48.95</c:v>
                </c:pt>
                <c:pt idx="16">
                  <c:v>49.06</c:v>
                </c:pt>
                <c:pt idx="17">
                  <c:v>49.83</c:v>
                </c:pt>
                <c:pt idx="18">
                  <c:v>50.41</c:v>
                </c:pt>
                <c:pt idx="19">
                  <c:v>50.53</c:v>
                </c:pt>
                <c:pt idx="20">
                  <c:v>51.55</c:v>
                </c:pt>
                <c:pt idx="21">
                  <c:v>51.93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6A1E-463B-B25D-68C1D29D7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86336256"/>
        <c:axId val="95621504"/>
      </c:barChart>
      <c:catAx>
        <c:axId val="8633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600" b="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95621504"/>
        <c:crosses val="autoZero"/>
        <c:auto val="1"/>
        <c:lblAlgn val="ctr"/>
        <c:lblOffset val="100"/>
        <c:noMultiLvlLbl val="0"/>
      </c:catAx>
      <c:valAx>
        <c:axId val="9562150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one"/>
        <c:crossAx val="8633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'SLIDE-11B'!$A$2:$A$102</c:f>
              <c:numCache>
                <c:formatCode>General</c:formatCode>
                <c:ptCount val="10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'SLIDE-11B'!$B$2:$B$102</c:f>
              <c:numCache>
                <c:formatCode>General</c:formatCode>
                <c:ptCount val="10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14</c:v>
                </c:pt>
                <c:pt idx="11">
                  <c:v>48</c:v>
                </c:pt>
                <c:pt idx="12">
                  <c:v>117</c:v>
                </c:pt>
                <c:pt idx="13">
                  <c:v>103</c:v>
                </c:pt>
                <c:pt idx="14">
                  <c:v>119</c:v>
                </c:pt>
                <c:pt idx="15">
                  <c:v>166</c:v>
                </c:pt>
                <c:pt idx="16">
                  <c:v>457</c:v>
                </c:pt>
                <c:pt idx="17">
                  <c:v>139</c:v>
                </c:pt>
                <c:pt idx="18">
                  <c:v>906</c:v>
                </c:pt>
                <c:pt idx="19">
                  <c:v>638</c:v>
                </c:pt>
                <c:pt idx="20">
                  <c:v>2140</c:v>
                </c:pt>
                <c:pt idx="21">
                  <c:v>360</c:v>
                </c:pt>
                <c:pt idx="22">
                  <c:v>3612</c:v>
                </c:pt>
                <c:pt idx="23">
                  <c:v>3722</c:v>
                </c:pt>
                <c:pt idx="24">
                  <c:v>2859</c:v>
                </c:pt>
                <c:pt idx="25">
                  <c:v>9000</c:v>
                </c:pt>
                <c:pt idx="26">
                  <c:v>7963</c:v>
                </c:pt>
                <c:pt idx="27">
                  <c:v>15264</c:v>
                </c:pt>
                <c:pt idx="28">
                  <c:v>2682</c:v>
                </c:pt>
                <c:pt idx="29">
                  <c:v>18186</c:v>
                </c:pt>
                <c:pt idx="30">
                  <c:v>18535</c:v>
                </c:pt>
                <c:pt idx="31">
                  <c:v>32372</c:v>
                </c:pt>
                <c:pt idx="32">
                  <c:v>4748</c:v>
                </c:pt>
                <c:pt idx="33">
                  <c:v>40044</c:v>
                </c:pt>
                <c:pt idx="34">
                  <c:v>36386</c:v>
                </c:pt>
                <c:pt idx="35">
                  <c:v>20711</c:v>
                </c:pt>
                <c:pt idx="36">
                  <c:v>44053</c:v>
                </c:pt>
                <c:pt idx="37">
                  <c:v>63666</c:v>
                </c:pt>
                <c:pt idx="38">
                  <c:v>72865</c:v>
                </c:pt>
                <c:pt idx="39">
                  <c:v>932</c:v>
                </c:pt>
                <c:pt idx="40">
                  <c:v>78782</c:v>
                </c:pt>
                <c:pt idx="41">
                  <c:v>67534</c:v>
                </c:pt>
                <c:pt idx="42">
                  <c:v>36973</c:v>
                </c:pt>
                <c:pt idx="43">
                  <c:v>72479</c:v>
                </c:pt>
                <c:pt idx="44">
                  <c:v>98320</c:v>
                </c:pt>
                <c:pt idx="45">
                  <c:v>79723</c:v>
                </c:pt>
                <c:pt idx="46">
                  <c:v>45168</c:v>
                </c:pt>
                <c:pt idx="47">
                  <c:v>84145</c:v>
                </c:pt>
                <c:pt idx="48">
                  <c:v>107160</c:v>
                </c:pt>
                <c:pt idx="49">
                  <c:v>1005</c:v>
                </c:pt>
                <c:pt idx="50">
                  <c:v>109862</c:v>
                </c:pt>
                <c:pt idx="51">
                  <c:v>108631</c:v>
                </c:pt>
                <c:pt idx="52">
                  <c:v>85952</c:v>
                </c:pt>
                <c:pt idx="53">
                  <c:v>51461</c:v>
                </c:pt>
                <c:pt idx="54">
                  <c:v>83830</c:v>
                </c:pt>
                <c:pt idx="55">
                  <c:v>105314</c:v>
                </c:pt>
                <c:pt idx="56">
                  <c:v>79080</c:v>
                </c:pt>
                <c:pt idx="57">
                  <c:v>50851</c:v>
                </c:pt>
                <c:pt idx="58">
                  <c:v>75747</c:v>
                </c:pt>
                <c:pt idx="59">
                  <c:v>67217</c:v>
                </c:pt>
                <c:pt idx="60">
                  <c:v>26804</c:v>
                </c:pt>
                <c:pt idx="61">
                  <c:v>88766</c:v>
                </c:pt>
                <c:pt idx="62">
                  <c:v>83118</c:v>
                </c:pt>
                <c:pt idx="63">
                  <c:v>58857</c:v>
                </c:pt>
                <c:pt idx="64">
                  <c:v>39407</c:v>
                </c:pt>
                <c:pt idx="65">
                  <c:v>52213</c:v>
                </c:pt>
                <c:pt idx="66">
                  <c:v>64656</c:v>
                </c:pt>
                <c:pt idx="67">
                  <c:v>16125</c:v>
                </c:pt>
                <c:pt idx="68">
                  <c:v>56027</c:v>
                </c:pt>
                <c:pt idx="69">
                  <c:v>23430</c:v>
                </c:pt>
                <c:pt idx="70">
                  <c:v>46681</c:v>
                </c:pt>
                <c:pt idx="71">
                  <c:v>11564</c:v>
                </c:pt>
                <c:pt idx="72">
                  <c:v>39014</c:v>
                </c:pt>
                <c:pt idx="73">
                  <c:v>23401</c:v>
                </c:pt>
                <c:pt idx="74">
                  <c:v>17879</c:v>
                </c:pt>
                <c:pt idx="75">
                  <c:v>27329</c:v>
                </c:pt>
                <c:pt idx="76">
                  <c:v>15789</c:v>
                </c:pt>
                <c:pt idx="77">
                  <c:v>20310</c:v>
                </c:pt>
                <c:pt idx="78">
                  <c:v>4071</c:v>
                </c:pt>
                <c:pt idx="79">
                  <c:v>12334</c:v>
                </c:pt>
                <c:pt idx="80">
                  <c:v>8420</c:v>
                </c:pt>
                <c:pt idx="81">
                  <c:v>11358</c:v>
                </c:pt>
                <c:pt idx="82">
                  <c:v>2335</c:v>
                </c:pt>
                <c:pt idx="83">
                  <c:v>8197</c:v>
                </c:pt>
                <c:pt idx="84">
                  <c:v>3620</c:v>
                </c:pt>
                <c:pt idx="85">
                  <c:v>3878</c:v>
                </c:pt>
                <c:pt idx="86">
                  <c:v>2421</c:v>
                </c:pt>
                <c:pt idx="87">
                  <c:v>3553</c:v>
                </c:pt>
                <c:pt idx="88">
                  <c:v>2543</c:v>
                </c:pt>
                <c:pt idx="89">
                  <c:v>67</c:v>
                </c:pt>
                <c:pt idx="90">
                  <c:v>1699</c:v>
                </c:pt>
                <c:pt idx="91">
                  <c:v>474</c:v>
                </c:pt>
                <c:pt idx="92">
                  <c:v>920</c:v>
                </c:pt>
                <c:pt idx="93">
                  <c:v>208</c:v>
                </c:pt>
                <c:pt idx="94">
                  <c:v>607</c:v>
                </c:pt>
                <c:pt idx="95">
                  <c:v>197</c:v>
                </c:pt>
                <c:pt idx="96">
                  <c:v>197</c:v>
                </c:pt>
                <c:pt idx="97">
                  <c:v>114</c:v>
                </c:pt>
                <c:pt idx="98">
                  <c:v>51</c:v>
                </c:pt>
                <c:pt idx="99">
                  <c:v>70</c:v>
                </c:pt>
                <c:pt idx="10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A6-41C1-9224-D3B483536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26"/>
        <c:axId val="95666560"/>
        <c:axId val="95668096"/>
      </c:barChart>
      <c:catAx>
        <c:axId val="956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95668096"/>
        <c:crosses val="autoZero"/>
        <c:auto val="1"/>
        <c:lblAlgn val="ctr"/>
        <c:lblOffset val="100"/>
        <c:noMultiLvlLbl val="0"/>
      </c:catAx>
      <c:valAx>
        <c:axId val="9566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95666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50863207761997E-2"/>
          <c:y val="0.2023384739071"/>
          <c:w val="0.88429827358447599"/>
          <c:h val="0.79766152609289998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'SLIDE-11B'!$A$3:$A$103</c:f>
              <c:numCache>
                <c:formatCode>General</c:formatCode>
                <c:ptCount val="1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cat>
          <c:val>
            <c:numRef>
              <c:f>'SLIDE-11B'!$C$3:$C$103</c:f>
              <c:numCache>
                <c:formatCode>General</c:formatCode>
                <c:ptCount val="101"/>
                <c:pt idx="0">
                  <c:v>6.8805301200441597E-6</c:v>
                </c:pt>
                <c:pt idx="1">
                  <c:v>9.4842715194968201E-6</c:v>
                </c:pt>
                <c:pt idx="2">
                  <c:v>1.2992139033068101E-5</c:v>
                </c:pt>
                <c:pt idx="3">
                  <c:v>1.7686909057590901E-5</c:v>
                </c:pt>
                <c:pt idx="4">
                  <c:v>2.3928629680963199E-5</c:v>
                </c:pt>
                <c:pt idx="5">
                  <c:v>3.2172019034287597E-5</c:v>
                </c:pt>
                <c:pt idx="6">
                  <c:v>4.29866308470662E-5</c:v>
                </c:pt>
                <c:pt idx="7">
                  <c:v>5.7079886549608302E-5</c:v>
                </c:pt>
                <c:pt idx="8">
                  <c:v>7.5322963264365497E-5</c:v>
                </c:pt>
                <c:pt idx="9">
                  <c:v>9.8779379923097699E-5</c:v>
                </c:pt>
                <c:pt idx="10">
                  <c:v>1.2873593646277901E-4</c:v>
                </c:pt>
                <c:pt idx="11">
                  <c:v>1.66735432354532E-4</c:v>
                </c:pt>
                <c:pt idx="12">
                  <c:v>2.1461032191695201E-4</c:v>
                </c:pt>
                <c:pt idx="13">
                  <c:v>2.7451615953080202E-4</c:v>
                </c:pt>
                <c:pt idx="14">
                  <c:v>3.48963356507072E-4</c:v>
                </c:pt>
                <c:pt idx="15">
                  <c:v>4.40845425935382E-4</c:v>
                </c:pt>
                <c:pt idx="16">
                  <c:v>5.5346155011818505E-4</c:v>
                </c:pt>
                <c:pt idx="17">
                  <c:v>6.9053098975416195E-4</c:v>
                </c:pt>
                <c:pt idx="18">
                  <c:v>8.5619659187664702E-4</c:v>
                </c:pt>
                <c:pt idx="19">
                  <c:v>1.05501447525809E-3</c:v>
                </c:pt>
                <c:pt idx="20">
                  <c:v>1.29192691032405E-3</c:v>
                </c:pt>
                <c:pt idx="21">
                  <c:v>1.57221549860158E-3</c:v>
                </c:pt>
                <c:pt idx="22">
                  <c:v>1.9014320251928901E-3</c:v>
                </c:pt>
                <c:pt idx="23">
                  <c:v>2.2853048325092999E-3</c:v>
                </c:pt>
                <c:pt idx="24">
                  <c:v>2.7296192621383301E-3</c:v>
                </c:pt>
                <c:pt idx="25">
                  <c:v>3.24007164051936E-3</c:v>
                </c:pt>
                <c:pt idx="26">
                  <c:v>3.8220974350225202E-3</c:v>
                </c:pt>
                <c:pt idx="27">
                  <c:v>4.48067555527996E-3</c:v>
                </c:pt>
                <c:pt idx="28">
                  <c:v>5.22011227709962E-3</c:v>
                </c:pt>
                <c:pt idx="29">
                  <c:v>6.0438098611707396E-3</c:v>
                </c:pt>
                <c:pt idx="30">
                  <c:v>6.95402654650378E-3</c:v>
                </c:pt>
                <c:pt idx="31">
                  <c:v>7.9516361245323807E-3</c:v>
                </c:pt>
                <c:pt idx="32">
                  <c:v>9.0358966386771197E-3</c:v>
                </c:pt>
                <c:pt idx="33">
                  <c:v>1.0204238795736099E-2</c:v>
                </c:pt>
                <c:pt idx="34">
                  <c:v>1.14520853119531E-2</c:v>
                </c:pt>
                <c:pt idx="35">
                  <c:v>1.2772712550902799E-2</c:v>
                </c:pt>
                <c:pt idx="36">
                  <c:v>1.4157165364557999E-2</c:v>
                </c:pt>
                <c:pt idx="37">
                  <c:v>1.5594234972730801E-2</c:v>
                </c:pt>
                <c:pt idx="38">
                  <c:v>1.7070507994047801E-2</c:v>
                </c:pt>
                <c:pt idx="39">
                  <c:v>1.85704923984873E-2</c:v>
                </c:pt>
                <c:pt idx="40">
                  <c:v>2.007682325537E-2</c:v>
                </c:pt>
                <c:pt idx="41">
                  <c:v>2.1570547812828599E-2</c:v>
                </c:pt>
                <c:pt idx="42">
                  <c:v>2.3031485816269699E-2</c:v>
                </c:pt>
                <c:pt idx="43">
                  <c:v>2.4438657238268598E-2</c:v>
                </c:pt>
                <c:pt idx="44">
                  <c:v>2.57707659576695E-2</c:v>
                </c:pt>
                <c:pt idx="45">
                  <c:v>2.7006724608683998E-2</c:v>
                </c:pt>
                <c:pt idx="46">
                  <c:v>2.81262030345295E-2</c:v>
                </c:pt>
                <c:pt idx="47">
                  <c:v>2.9110180718224798E-2</c:v>
                </c:pt>
                <c:pt idx="48">
                  <c:v>2.9941482384975199E-2</c:v>
                </c:pt>
                <c:pt idx="49">
                  <c:v>3.0605275788235201E-2</c:v>
                </c:pt>
                <c:pt idx="50">
                  <c:v>3.1089511559688001E-2</c:v>
                </c:pt>
                <c:pt idx="51">
                  <c:v>3.1385286912886001E-2</c:v>
                </c:pt>
                <c:pt idx="52">
                  <c:v>3.1487117866369901E-2</c:v>
                </c:pt>
                <c:pt idx="53">
                  <c:v>3.13931083574914E-2</c:v>
                </c:pt>
                <c:pt idx="54">
                  <c:v>3.1105008960899499E-2</c:v>
                </c:pt>
                <c:pt idx="55">
                  <c:v>3.06281626711357E-2</c:v>
                </c:pt>
                <c:pt idx="56">
                  <c:v>2.9971340095341598E-2</c:v>
                </c:pt>
                <c:pt idx="57">
                  <c:v>2.91464711583517E-2</c:v>
                </c:pt>
                <c:pt idx="58">
                  <c:v>2.81682847860408E-2</c:v>
                </c:pt>
                <c:pt idx="59">
                  <c:v>2.7053871767693399E-2</c:v>
                </c:pt>
                <c:pt idx="60">
                  <c:v>2.5822188910454801E-2</c:v>
                </c:pt>
                <c:pt idx="61">
                  <c:v>2.4493524548954499E-2</c:v>
                </c:pt>
                <c:pt idx="62">
                  <c:v>2.3088946383602801E-2</c:v>
                </c:pt>
                <c:pt idx="63">
                  <c:v>2.1629752480114901E-2</c:v>
                </c:pt>
                <c:pt idx="64">
                  <c:v>2.0136945122646799E-2</c:v>
                </c:pt>
                <c:pt idx="65">
                  <c:v>1.8630745183585099E-2</c:v>
                </c:pt>
                <c:pt idx="66">
                  <c:v>1.7130161912204501E-2</c:v>
                </c:pt>
                <c:pt idx="67">
                  <c:v>1.5652629744652102E-2</c:v>
                </c:pt>
                <c:pt idx="68">
                  <c:v>1.42137201115668E-2</c:v>
                </c:pt>
                <c:pt idx="69">
                  <c:v>1.2826932484491699E-2</c:v>
                </c:pt>
                <c:pt idx="70">
                  <c:v>1.15035652657445E-2</c:v>
                </c:pt>
                <c:pt idx="71">
                  <c:v>1.0252663773771599E-2</c:v>
                </c:pt>
                <c:pt idx="72">
                  <c:v>9.0810396597860808E-3</c:v>
                </c:pt>
                <c:pt idx="73">
                  <c:v>7.9933537246402297E-3</c:v>
                </c:pt>
                <c:pt idx="74">
                  <c:v>6.9922523572500898E-3</c:v>
                </c:pt>
                <c:pt idx="75">
                  <c:v>6.0785467139234097E-3</c:v>
                </c:pt>
                <c:pt idx="76">
                  <c:v>5.2514232877111603E-3</c:v>
                </c:pt>
                <c:pt idx="77">
                  <c:v>4.5086746293252402E-3</c:v>
                </c:pt>
                <c:pt idx="78">
                  <c:v>3.84693959932791E-3</c:v>
                </c:pt>
                <c:pt idx="79">
                  <c:v>3.2619435586859302E-3</c:v>
                </c:pt>
                <c:pt idx="80">
                  <c:v>2.7487302338891398E-3</c:v>
                </c:pt>
                <c:pt idx="81">
                  <c:v>2.3018785134073902E-3</c:v>
                </c:pt>
                <c:pt idx="82">
                  <c:v>1.91569903862972E-3</c:v>
                </c:pt>
                <c:pt idx="83">
                  <c:v>1.5844070494598699E-3</c:v>
                </c:pt>
                <c:pt idx="84">
                  <c:v>1.30226945223076E-3</c:v>
                </c:pt>
                <c:pt idx="85">
                  <c:v>1.0637254329753201E-3</c:v>
                </c:pt>
                <c:pt idx="86">
                  <c:v>8.63481098499296E-4</c:v>
                </c:pt>
                <c:pt idx="87">
                  <c:v>6.9657956564637502E-4</c:v>
                </c:pt>
                <c:pt idx="88">
                  <c:v>5.5844862695733296E-4</c:v>
                </c:pt>
                <c:pt idx="89">
                  <c:v>4.44928604350861E-4</c:v>
                </c:pt>
                <c:pt idx="90">
                  <c:v>3.5228327872025798E-4</c:v>
                </c:pt>
                <c:pt idx="91">
                  <c:v>2.7719687797241402E-4</c:v>
                </c:pt>
                <c:pt idx="92">
                  <c:v>2.1676004972583299E-4</c:v>
                </c:pt>
                <c:pt idx="93">
                  <c:v>1.6844757061700499E-4</c:v>
                </c:pt>
                <c:pt idx="94">
                  <c:v>1.3009028475454199E-4</c:v>
                </c:pt>
                <c:pt idx="95">
                  <c:v>9.9843450003857798E-5</c:v>
                </c:pt>
                <c:pt idx="96">
                  <c:v>7.6153329650253506E-5</c:v>
                </c:pt>
                <c:pt idx="97">
                  <c:v>5.77235213377728E-5</c:v>
                </c:pt>
                <c:pt idx="98">
                  <c:v>4.3482182973644897E-5</c:v>
                </c:pt>
                <c:pt idx="99">
                  <c:v>3.2551009681043599E-5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07-4B42-AB3D-92F7CA2F7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15872"/>
        <c:axId val="96017408"/>
      </c:lineChart>
      <c:catAx>
        <c:axId val="9601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6017408"/>
        <c:crosses val="autoZero"/>
        <c:auto val="1"/>
        <c:lblAlgn val="ctr"/>
        <c:lblOffset val="100"/>
        <c:noMultiLvlLbl val="0"/>
      </c:catAx>
      <c:valAx>
        <c:axId val="96017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01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0972" tIns="45485" rIns="90972" bIns="45485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0972" tIns="45485" rIns="90972" bIns="45485" rtlCol="0"/>
          <a:lstStyle>
            <a:lvl1pPr algn="r">
              <a:defRPr sz="1200"/>
            </a:lvl1pPr>
          </a:lstStyle>
          <a:p>
            <a:fld id="{F09739A1-A9F6-4047-9C18-1AF9BC513D2E}" type="datetimeFigureOut">
              <a:rPr lang="id-ID" smtClean="0"/>
              <a:pPr/>
              <a:t>13/10/2016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2" tIns="45485" rIns="90972" bIns="45485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972" tIns="45485" rIns="90972" bIns="454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0972" tIns="45485" rIns="90972" bIns="45485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0972" tIns="45485" rIns="90972" bIns="45485" rtlCol="0" anchor="b"/>
          <a:lstStyle>
            <a:lvl1pPr algn="r">
              <a:defRPr sz="1200"/>
            </a:lvl1pPr>
          </a:lstStyle>
          <a:p>
            <a:fld id="{60CB87FE-4587-47C9-8B84-6435726EB7C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34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00875-6A0B-4D85-ADE0-1963F2B4A16D}" type="slidenum">
              <a:rPr lang="id-ID" altLang="en-US" smtClean="0"/>
              <a:pPr>
                <a:defRPr/>
              </a:pPr>
              <a:t>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5588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17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357315" y="5346704"/>
            <a:ext cx="6357937" cy="1285875"/>
            <a:chOff x="519065" y="4866254"/>
            <a:chExt cx="6570549" cy="1270856"/>
          </a:xfrm>
        </p:grpSpPr>
        <p:pic>
          <p:nvPicPr>
            <p:cNvPr id="6" name="Picture 5" descr="61112_jembatan_suramadu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5072074"/>
              <a:ext cx="1660358" cy="10647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bappenasjpg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64296">
              <a:off x="519065" y="4954381"/>
              <a:ext cx="1764131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pangan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77269">
              <a:off x="2183280" y="5069334"/>
              <a:ext cx="1748458" cy="1067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 descr="pasar terapung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294033">
              <a:off x="3758468" y="4866254"/>
              <a:ext cx="1846016" cy="1066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735888" y="66675"/>
            <a:ext cx="647700" cy="647700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424864" y="71438"/>
            <a:ext cx="647700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424864" y="754063"/>
            <a:ext cx="647700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3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65177" y="71438"/>
            <a:ext cx="647700" cy="647700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1438" y="74613"/>
            <a:ext cx="647700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71438" y="757238"/>
            <a:ext cx="647700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643866" cy="12144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5000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3/6/2014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7ECD-55FD-48D0-8F05-15C69BEE8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9088777">
            <a:off x="44452" y="1044575"/>
            <a:ext cx="252413" cy="252413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9088777">
            <a:off x="258763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9088777">
            <a:off x="446088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1438"/>
            <a:ext cx="7686700" cy="9286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3/6/2014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FFC5F10-8D42-4949-8403-B28728313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7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5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5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6"/>
            <a:ext cx="7143800" cy="1362075"/>
          </a:xfrm>
        </p:spPr>
        <p:txBody>
          <a:bodyPr anchor="ctr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3/6/2014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542EA64-1AB9-4227-98BF-C74D213BC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6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>
            <a:normAutofit/>
          </a:bodyPr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3/6/2014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528C059-FD4D-44B5-9BE1-F3A48D5EEA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452596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buFont typeface="Arial" pitchFamily="34" charset="0"/>
              <a:buNone/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2092142-4380-488A-80DF-3C2A7DFE6BB7}" type="datetime1">
              <a:rPr lang="en-US" altLang="zh-CN"/>
              <a:pPr>
                <a:defRPr/>
              </a:pPr>
              <a:t>10/13/2016</a:t>
            </a:fld>
            <a:endParaRPr lang="en-US" altLang="zh-CN" sz="180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buFont typeface="Arial" pitchFamily="34" charset="0"/>
              <a:buNone/>
              <a:defRPr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buFont typeface="Arial" pitchFamily="34" charset="0"/>
              <a:buNone/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C3EB859-8BAA-4BF8-8EDC-D9D2EC549714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42444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4" y="1"/>
            <a:ext cx="9147354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54471"/>
            <a:ext cx="2057400" cy="365125"/>
          </a:xfrm>
          <a:prstGeom prst="rect">
            <a:avLst/>
          </a:prstGeom>
        </p:spPr>
        <p:txBody>
          <a:bodyPr/>
          <a:lstStyle/>
          <a:p>
            <a:fld id="{9900DCD6-24C6-427E-9140-96DCB6BED8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9526" y="4920"/>
            <a:ext cx="3086100" cy="365125"/>
          </a:xfrm>
          <a:prstGeom prst="rect">
            <a:avLst/>
          </a:prstGeom>
        </p:spPr>
        <p:txBody>
          <a:bodyPr/>
          <a:lstStyle>
            <a:lvl1pPr algn="r">
              <a:defRPr sz="1050" b="1" i="1">
                <a:solidFill>
                  <a:srgbClr val="0070C0"/>
                </a:solidFill>
              </a:defRPr>
            </a:lvl1pPr>
          </a:lstStyle>
          <a:p>
            <a:r>
              <a:rPr lang="id-ID" smtClean="0"/>
              <a:t>Status 27 April 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2" y="15683"/>
            <a:ext cx="375615" cy="50212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717" y="-1240"/>
            <a:ext cx="591642" cy="7801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8705626" y="6554470"/>
            <a:ext cx="419729" cy="287266"/>
          </a:xfrm>
          <a:prstGeom prst="roundRect">
            <a:avLst/>
          </a:prstGeom>
          <a:solidFill>
            <a:srgbClr val="CCDBE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237" y="6511096"/>
            <a:ext cx="766118" cy="330641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DA7C93-9141-4A12-827E-60EB1BD797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281" y="526488"/>
            <a:ext cx="69073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103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" y="1"/>
            <a:ext cx="9147354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554502"/>
            <a:ext cx="2057400" cy="365125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9D2BFDA1-50DF-4D4A-9212-2F721608782E}" type="datetimeFigureOut">
              <a:rPr lang="id-ID" smtClean="0"/>
              <a:pPr/>
              <a:t>13/10/2016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9532" y="4949"/>
            <a:ext cx="3086100" cy="365125"/>
          </a:xfrm>
          <a:prstGeom prst="rect">
            <a:avLst/>
          </a:prstGeom>
        </p:spPr>
        <p:txBody>
          <a:bodyPr lIns="91384" tIns="45692" rIns="91384" bIns="45692"/>
          <a:lstStyle>
            <a:lvl1pPr algn="r">
              <a:defRPr sz="1100" b="1" i="1">
                <a:solidFill>
                  <a:srgbClr val="0070C0"/>
                </a:solidFill>
              </a:defRPr>
            </a:lvl1pPr>
          </a:lstStyle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" y="31035"/>
            <a:ext cx="375615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17" y="-1210"/>
            <a:ext cx="591642" cy="7801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05627" y="6554500"/>
            <a:ext cx="419729" cy="287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4" tIns="45692" rIns="91384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240" y="6511126"/>
            <a:ext cx="766118" cy="330641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5389AA-5B49-436A-905E-965AE4B351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2283" y="526516"/>
            <a:ext cx="516359" cy="451349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45769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" y="1"/>
            <a:ext cx="9147354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554502"/>
            <a:ext cx="2057400" cy="365125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9D2BFDA1-50DF-4D4A-9212-2F721608782E}" type="datetimeFigureOut">
              <a:rPr lang="id-ID" smtClean="0"/>
              <a:pPr/>
              <a:t>13/10/2016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9532" y="4949"/>
            <a:ext cx="3086100" cy="365125"/>
          </a:xfrm>
          <a:prstGeom prst="rect">
            <a:avLst/>
          </a:prstGeom>
        </p:spPr>
        <p:txBody>
          <a:bodyPr lIns="91384" tIns="45692" rIns="91384" bIns="45692"/>
          <a:lstStyle>
            <a:lvl1pPr algn="r">
              <a:defRPr sz="1100" b="1" i="1">
                <a:solidFill>
                  <a:srgbClr val="0070C0"/>
                </a:solidFill>
              </a:defRPr>
            </a:lvl1pPr>
          </a:lstStyle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" y="31035"/>
            <a:ext cx="375615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17" y="-1210"/>
            <a:ext cx="591642" cy="7801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05627" y="6554500"/>
            <a:ext cx="419729" cy="287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4" tIns="45692" rIns="91384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240" y="6511126"/>
            <a:ext cx="766118" cy="330641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5389AA-5B49-436A-905E-965AE4B351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2283" y="526516"/>
            <a:ext cx="516359" cy="451349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4576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"/>
            <a:ext cx="757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354013" y="933451"/>
            <a:ext cx="8412162" cy="0"/>
          </a:xfrm>
          <a:prstGeom prst="line">
            <a:avLst/>
          </a:prstGeom>
          <a:noFill/>
          <a:ln w="9525" algn="ctr">
            <a:solidFill>
              <a:srgbClr val="EBB32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67734"/>
            <a:ext cx="549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4" y="6493934"/>
            <a:ext cx="103505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altLang="id-ID"/>
              <a:t>Slide - </a:t>
            </a:r>
            <a:fld id="{363F998A-E95A-4E8A-9D53-AA8714A3B271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4625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2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8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1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5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3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1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74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0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8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80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707" y="5554952"/>
            <a:ext cx="1436454" cy="107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64296">
            <a:off x="1488014" y="5435868"/>
            <a:ext cx="1445645" cy="108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269">
            <a:off x="3093354" y="5552180"/>
            <a:ext cx="1440526" cy="108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967" flipH="1">
            <a:off x="4665953" y="5346700"/>
            <a:ext cx="1438164" cy="1078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735888" y="66675"/>
            <a:ext cx="647700" cy="647700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424863" y="71438"/>
            <a:ext cx="647700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424863" y="754063"/>
            <a:ext cx="647700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3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65175" y="71438"/>
            <a:ext cx="647700" cy="647700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71438" y="74613"/>
            <a:ext cx="647700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71438" y="757238"/>
            <a:ext cx="647700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85786" y="1643050"/>
            <a:ext cx="7643866" cy="12144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57290" y="4572008"/>
            <a:ext cx="6400800" cy="5000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D1E8-DE72-4FBB-A54E-D2FB62027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7ECD-55FD-48D0-8F05-15C69BEE87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738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9088777">
            <a:off x="44450" y="1044575"/>
            <a:ext cx="252413" cy="252413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9088777">
            <a:off x="258763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9088777">
            <a:off x="446088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1438"/>
            <a:ext cx="7686700" cy="9286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F9DF-91B4-44CF-ACE7-35A17DC809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FFC5F10-8D42-4949-8403-B28728313F4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53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ctr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0647-FCE0-4FB5-BF25-F76D3CB48A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542EA64-1AB9-4227-98BF-C74D213BCD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229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>
            <a:normAutofit/>
          </a:bodyPr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4532-D909-4A56-983D-E53BFCA4E0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528C059-FD4D-44B5-9BE1-F3A48D5EEAC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6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88359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20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97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517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97773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95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8711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25673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82452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613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47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2400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8219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150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83078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6445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20813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9982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8064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7652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6009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0104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80572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938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7335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8277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91824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9210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2827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76337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70311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77012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54672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0168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0624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89634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13499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61437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27258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5954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1950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77472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89145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2875" y="3038475"/>
            <a:ext cx="395288" cy="395288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8113" y="3479800"/>
            <a:ext cx="395287" cy="3952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8113" y="3929063"/>
            <a:ext cx="395287" cy="3952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639-D225-4417-B477-7857A42E0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323B-FA11-4675-903C-FD358857E3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1917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91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414"/>
            <a:ext cx="6858000" cy="842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6E-73E3-4382-A9E2-0E4198652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F202-BB48-40AB-971D-A5A857159256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8393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" y="1"/>
            <a:ext cx="9147354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554502"/>
            <a:ext cx="2057400" cy="365125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9D2BFDA1-50DF-4D4A-9212-2F721608782E}" type="datetimeFigureOut">
              <a:rPr lang="id-ID" smtClean="0"/>
              <a:pPr/>
              <a:t>13/10/2016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9532" y="4949"/>
            <a:ext cx="3086100" cy="365125"/>
          </a:xfrm>
          <a:prstGeom prst="rect">
            <a:avLst/>
          </a:prstGeom>
        </p:spPr>
        <p:txBody>
          <a:bodyPr lIns="91384" tIns="45692" rIns="91384" bIns="45692"/>
          <a:lstStyle>
            <a:lvl1pPr algn="r">
              <a:defRPr sz="1100" b="1" i="1">
                <a:solidFill>
                  <a:srgbClr val="0070C0"/>
                </a:solidFill>
              </a:defRPr>
            </a:lvl1pPr>
          </a:lstStyle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" y="31035"/>
            <a:ext cx="375615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17" y="-1210"/>
            <a:ext cx="591642" cy="7801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05627" y="6554500"/>
            <a:ext cx="419729" cy="287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4" tIns="45692" rIns="91384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240" y="6511126"/>
            <a:ext cx="766118" cy="330641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5389AA-5B49-436A-905E-965AE4B351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2283" y="526516"/>
            <a:ext cx="516359" cy="451349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855875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735888" y="66675"/>
            <a:ext cx="647700" cy="647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424863" y="71438"/>
            <a:ext cx="647700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24863" y="754063"/>
            <a:ext cx="647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66675"/>
            <a:ext cx="2000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65175" y="71438"/>
            <a:ext cx="647700" cy="647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1438" y="74613"/>
            <a:ext cx="647700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1438" y="757238"/>
            <a:ext cx="647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2144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857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DF7385-CA93-4D0B-AB2B-31468D2F6F4D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2E135-7555-4223-9F7C-AF2E3B2B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9391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 rot="9088777">
            <a:off x="44450" y="1044575"/>
            <a:ext cx="252413" cy="2524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9088777">
            <a:off x="258763" y="1044575"/>
            <a:ext cx="252412" cy="2524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9088777">
            <a:off x="446088" y="1044575"/>
            <a:ext cx="252412" cy="252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1438"/>
            <a:ext cx="7686700" cy="928670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Helvetica Neue"/>
                <a:cs typeface="Helvetica Neue"/>
              </a:defRPr>
            </a:lvl1pPr>
            <a:lvl2pPr>
              <a:defRPr sz="2000">
                <a:latin typeface="Helvetica Neue"/>
                <a:cs typeface="Helvetica Neue"/>
              </a:defRPr>
            </a:lvl2pPr>
            <a:lvl3pPr>
              <a:defRPr sz="1800"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FEC1C6-847B-4E4F-B28C-E745420CFC2D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AC8ED-25D7-426C-9086-0AD221967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74626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928938"/>
            <a:ext cx="9144000" cy="1571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  <a:latin typeface="Helvetica Neue"/>
              <a:ea typeface="ＭＳ Ｐゴシック" pitchFamily="34" charset="-128"/>
              <a:cs typeface="Helvetica Neue"/>
            </a:endParaRPr>
          </a:p>
        </p:txBody>
      </p:sp>
      <p:pic>
        <p:nvPicPr>
          <p:cNvPr id="4" name="Picture 7" descr="logo_Bappena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00125"/>
            <a:ext cx="39290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2875" y="3038475"/>
            <a:ext cx="395288" cy="3952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38113" y="3479800"/>
            <a:ext cx="395287" cy="3952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38113" y="3929063"/>
            <a:ext cx="395287" cy="395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000372"/>
            <a:ext cx="71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9899FE-A5FD-4D4F-9140-BC3024326629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CC1646-BFFD-42F4-965B-637F190B9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66046"/>
      </p:ext>
    </p:extLst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B79BC5-5427-4A3F-8798-165F792AED2A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D0AC6E-CC3E-4B48-8E78-F11522E51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2881"/>
      </p:ext>
    </p:extLst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06D817-AD5A-4F56-900B-234A6399CD32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34681A-EED2-49B6-81FA-C553F9972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5993"/>
      </p:ext>
    </p:extLst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5040DA-3BEE-4DAE-A69B-808883127528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9E20EB-19CC-408F-B94F-AA23B72C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8989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1AFA17-6A6C-46E5-931C-0F2F1AF52FFC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05B9A-2420-400A-BC9B-0498FFEFE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594"/>
      </p:ext>
    </p:extLst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2468A-6410-4B54-B859-33CEA14F8C98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D738BF-E0AB-40D6-8F83-B62B762F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368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696231-18B4-45F7-818E-3581B54AD456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C2207F-12D7-4141-A384-B7EA84072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1638"/>
      </p:ext>
    </p:extLst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AB7BC2-61FD-49DD-A643-D610496C4C6A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08E668-A64E-4A09-90F9-D7FE6102A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0268"/>
      </p:ext>
    </p:extLst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19EEA0-01B7-49BE-A3C9-AD3414A296B0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C87A8-5BD9-4EC5-9F03-B4C64923A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4020"/>
      </p:ext>
    </p:extLst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285750"/>
            <a:ext cx="8786813" cy="5868988"/>
            <a:chOff x="0" y="285728"/>
            <a:chExt cx="8786842" cy="586902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8626" y="285728"/>
              <a:ext cx="8358216" cy="1035057"/>
            </a:xfrm>
            <a:prstGeom prst="rect">
              <a:avLst/>
            </a:prstGeom>
            <a:solidFill>
              <a:srgbClr val="09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200" b="1" dirty="0">
                <a:solidFill>
                  <a:prstClr val="white"/>
                </a:solidFill>
                <a:ea typeface="Cambria Math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428626" y="1376348"/>
              <a:ext cx="8358216" cy="107951"/>
            </a:xfrm>
            <a:prstGeom prst="rect">
              <a:avLst/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142875" y="1643050"/>
              <a:ext cx="8429653" cy="4500593"/>
            </a:xfrm>
            <a:prstGeom prst="roundRect">
              <a:avLst>
                <a:gd name="adj" fmla="val 153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643050"/>
              <a:ext cx="8072465" cy="4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11" descr="D:\BAPPENAS (Design)\BAPPENAS.WEB\garu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23863"/>
            <a:ext cx="496887" cy="53975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09575" y="957263"/>
            <a:ext cx="1066800" cy="31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  <a:cs typeface="Arial" charset="0"/>
              </a:rPr>
              <a:t>KEMENTERIAN PPN/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  <a:cs typeface="Arial" charset="0"/>
              </a:rPr>
              <a:t>BAPPENAS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09575" y="6597650"/>
            <a:ext cx="8358188" cy="34925"/>
          </a:xfrm>
          <a:prstGeom prst="rect">
            <a:avLst/>
          </a:prstGeom>
          <a:gradFill rotWithShape="1">
            <a:gsLst>
              <a:gs pos="0">
                <a:srgbClr val="34B3D6"/>
              </a:gs>
              <a:gs pos="20000">
                <a:srgbClr val="36B1D2"/>
              </a:gs>
              <a:gs pos="100000">
                <a:srgbClr val="2787A0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6132" y="389062"/>
            <a:ext cx="8192373" cy="778098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effectLst/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B10C234-AEC0-4D3E-B739-3D0861751EF2}" type="datetime1">
              <a:rPr lang="en-US"/>
              <a:pPr>
                <a:defRPr/>
              </a:pPr>
              <a:t>10/13/2016</a:t>
            </a:fld>
            <a:endParaRPr lang="id-ID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A3CD0AD-7CD3-41DE-BB44-AF7CA068FC1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413091"/>
      </p:ext>
    </p:extLst>
  </p:cSld>
  <p:clrMapOvr>
    <a:masterClrMapping/>
  </p:clrMapOvr>
  <p:transition spd="slow">
    <p:pu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36513" y="577850"/>
            <a:ext cx="936626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smtClean="0">
                <a:solidFill>
                  <a:prstClr val="white"/>
                </a:solidFill>
                <a:latin typeface="Cambria" pitchFamily="18" charset="0"/>
                <a:ea typeface="ＭＳ Ｐゴシック" pitchFamily="34" charset="-128"/>
              </a:rPr>
              <a:t>KEMENTERIAN PPN/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smtClean="0">
                <a:solidFill>
                  <a:prstClr val="white"/>
                </a:solidFill>
                <a:latin typeface="Cambria" pitchFamily="18" charset="0"/>
                <a:ea typeface="ＭＳ Ｐゴシック" pitchFamily="34" charset="-128"/>
              </a:rPr>
              <a:t>BAPPENAS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285750"/>
            <a:ext cx="8786813" cy="6215063"/>
            <a:chOff x="0" y="285728"/>
            <a:chExt cx="8786842" cy="6215106"/>
          </a:xfrm>
        </p:grpSpPr>
        <p:sp>
          <p:nvSpPr>
            <p:cNvPr id="6" name="Rectangle 5"/>
            <p:cNvSpPr/>
            <p:nvPr userDrawn="1"/>
          </p:nvSpPr>
          <p:spPr>
            <a:xfrm>
              <a:off x="428626" y="1643050"/>
              <a:ext cx="8358216" cy="4857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10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28626" y="285728"/>
              <a:ext cx="8358216" cy="1143008"/>
            </a:xfrm>
            <a:prstGeom prst="rect">
              <a:avLst/>
            </a:prstGeom>
            <a:solidFill>
              <a:srgbClr val="09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200" b="1" dirty="0">
                <a:solidFill>
                  <a:prstClr val="white"/>
                </a:solidFill>
                <a:ea typeface="Cambria Math" pitchFamily="18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28626" y="1489061"/>
              <a:ext cx="8358216" cy="107951"/>
            </a:xfrm>
            <a:prstGeom prst="rect">
              <a:avLst/>
            </a:prstGeom>
            <a:solidFill>
              <a:srgbClr val="09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142875" y="1643050"/>
              <a:ext cx="8429653" cy="4500593"/>
            </a:xfrm>
            <a:prstGeom prst="roundRect">
              <a:avLst>
                <a:gd name="adj" fmla="val 153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643050"/>
              <a:ext cx="8072465" cy="4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 descr="D:\BAPPENAS (Design)\BAPPENAS.WEB\garuda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84175"/>
            <a:ext cx="608013" cy="6604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11163" y="1079500"/>
            <a:ext cx="1066800" cy="312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KEMENTERIAN PPN/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BAPPENAS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B0E463-763A-4498-BCB6-DC12EE00636A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563A7-9528-4ECB-A5AF-6771F1BF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7350"/>
      </p:ext>
    </p:extLst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97" y="274638"/>
            <a:ext cx="6550503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9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25475"/>
            <a:ext cx="3660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498976"/>
            <a:ext cx="7086600" cy="9778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40475"/>
            <a:ext cx="31242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1E2940-54C0-4519-820F-0F87ED37148A}" type="datetime1">
              <a:rPr lang="en-US"/>
              <a:pPr>
                <a:defRPr/>
              </a:pPr>
              <a:t>10/13/2016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581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E0697-16BD-4545-9AFE-A2C14C70A9F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45914"/>
      </p:ext>
    </p:extLst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285750"/>
            <a:ext cx="6858000" cy="1342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9818" y="1857376"/>
            <a:ext cx="6858000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18" y="3857626"/>
            <a:ext cx="6858000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42FA-2E20-4C47-9BED-057E82A88D1F}" type="datetime1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84C-958C-4BA1-95B4-CE307993A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7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3/6/2014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302D-84CB-49CC-B1CA-0340C67DC27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747" r:id="rId16"/>
    <p:sldLayoutId id="2147483748" r:id="rId17"/>
    <p:sldLayoutId id="2147483750" r:id="rId18"/>
    <p:sldLayoutId id="2147483751" r:id="rId19"/>
    <p:sldLayoutId id="2147483752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9066-4A6C-48AE-AA4B-9BB28EF39E4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754B-B927-470E-80C9-E3E9C306C4F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49" r:id="rId6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1D4EA-4429-4A28-BF70-4E95972E461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8650" y="64611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EAD03-11FF-407A-B3FC-6CFA2B7870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chart" Target="../charts/chart4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717083"/>
            <a:ext cx="8352928" cy="1944216"/>
          </a:xfrm>
        </p:spPr>
        <p:txBody>
          <a:bodyPr>
            <a:noAutofit/>
          </a:bodyPr>
          <a:lstStyle/>
          <a:p>
            <a:r>
              <a:rPr lang="id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NINGKATAN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K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UALITAS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E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NDIDIKAN </a:t>
            </a:r>
            <a:r>
              <a:rPr lang="id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ROFESI </a:t>
            </a:r>
            <a:r>
              <a:rPr lang="id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G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URU MELALUI </a:t>
            </a:r>
            <a:r>
              <a:rPr lang="id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EVITALISASI </a:t>
            </a:r>
            <a:r>
              <a:rPr lang="id-I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</a:t>
            </a: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PTK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9592" y="5517232"/>
            <a:ext cx="6400800" cy="306629"/>
          </a:xfrm>
        </p:spPr>
        <p:txBody>
          <a:bodyPr>
            <a:noAutofit/>
          </a:bodyPr>
          <a:lstStyle/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Jakarta</a:t>
            </a:r>
            <a:r>
              <a:rPr lang="id-ID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id-ID" sz="1400" b="1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id-ID" sz="1400" b="1" dirty="0" smtClean="0">
                <a:solidFill>
                  <a:schemeClr val="tx1"/>
                </a:solidFill>
              </a:rPr>
              <a:t>Oktober 201</a:t>
            </a:r>
            <a:r>
              <a:rPr lang="en-US" sz="1400" b="1" dirty="0" smtClean="0">
                <a:solidFill>
                  <a:schemeClr val="tx1"/>
                </a:solidFill>
              </a:rPr>
              <a:t>6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7ECD-55FD-48D0-8F05-15C69BEE87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755576" y="3933056"/>
            <a:ext cx="7488832" cy="901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>
                <a:solidFill>
                  <a:srgbClr val="002060"/>
                </a:solidFill>
                <a:latin typeface="Calisto MT" pitchFamily="18" charset="0"/>
              </a:rPr>
              <a:t>Dr. Ir. Subandi Sardjoko, M.Sc</a:t>
            </a:r>
            <a:endParaRPr lang="en-US" sz="1800" b="1" dirty="0" smtClean="0">
              <a:solidFill>
                <a:srgbClr val="002060"/>
              </a:solidFill>
              <a:latin typeface="Calisto MT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Calisto MT" pitchFamily="18" charset="0"/>
              </a:rPr>
              <a:t>D</a:t>
            </a:r>
            <a:r>
              <a:rPr lang="id-ID" sz="1800" b="1" dirty="0" smtClean="0">
                <a:solidFill>
                  <a:srgbClr val="002060"/>
                </a:solidFill>
                <a:latin typeface="Calisto MT" pitchFamily="18" charset="0"/>
              </a:rPr>
              <a:t>eputi Menteri PPN/Kepala Bappenas </a:t>
            </a:r>
          </a:p>
          <a:p>
            <a:r>
              <a:rPr lang="id-ID" sz="1800" b="1" dirty="0" smtClean="0">
                <a:solidFill>
                  <a:srgbClr val="002060"/>
                </a:solidFill>
                <a:latin typeface="Calisto MT" pitchFamily="18" charset="0"/>
              </a:rPr>
              <a:t>Bidang Pembangunan Manusia, Masyarakat, dan Kebudayaan BAPPENAS</a:t>
            </a:r>
            <a:endParaRPr lang="id-ID" sz="1800" b="1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7704" y="188640"/>
            <a:ext cx="712834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/>
              <a:t>Tingkat Kompetensi Profesional dan Pedagogi Guru Setelah Pelatihan (2010)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altLang="en-US" sz="2800" b="1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80887" y="902063"/>
            <a:ext cx="7951553" cy="44711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536512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Program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sertifikasi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berpengaruh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peningkatan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kompetensi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profesional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&amp;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pedagogi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  <a:endParaRPr lang="id-ID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Perlu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evaluasi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desain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&amp;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metode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guru agar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lebih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efektif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meningkatkan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kompetensi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guru.</a:t>
            </a:r>
            <a:endParaRPr lang="id-ID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r"/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7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3508" y="3759971"/>
          <a:ext cx="3714750" cy="299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104" y="1091806"/>
            <a:ext cx="3498398" cy="5766194"/>
            <a:chOff x="5913457" y="763793"/>
            <a:chExt cx="3093045" cy="599366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394580"/>
                </p:ext>
              </p:extLst>
            </p:nvPr>
          </p:nvGraphicFramePr>
          <p:xfrm>
            <a:off x="5913457" y="763793"/>
            <a:ext cx="3093045" cy="599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4"/>
            <p:cNvGrpSpPr/>
            <p:nvPr/>
          </p:nvGrpSpPr>
          <p:grpSpPr>
            <a:xfrm>
              <a:off x="6588225" y="957431"/>
              <a:ext cx="2205256" cy="5585918"/>
              <a:chOff x="6855675" y="713937"/>
              <a:chExt cx="2090821" cy="5929952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5111126" y="3670700"/>
                <a:ext cx="5929952" cy="16426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6855675" y="3439731"/>
                <a:ext cx="1106487" cy="628339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Rata-rata </a:t>
                </a:r>
                <a:r>
                  <a:rPr lang="id-ID" b="1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Nasional : </a:t>
                </a:r>
                <a:r>
                  <a:rPr lang="en-AU" sz="1300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53.</a:t>
                </a:r>
                <a:r>
                  <a:rPr lang="en-US" sz="1300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02</a:t>
                </a:r>
                <a:endParaRPr lang="en-US" sz="1300" b="1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endParaRPr>
              </a:p>
            </p:txBody>
          </p:sp>
          <p:sp>
            <p:nvSpPr>
              <p:cNvPr id="9" name="Arc 8"/>
              <p:cNvSpPr/>
              <p:nvPr/>
            </p:nvSpPr>
            <p:spPr>
              <a:xfrm flipH="1">
                <a:off x="7367468" y="2431726"/>
                <a:ext cx="1579028" cy="2016011"/>
              </a:xfrm>
              <a:prstGeom prst="arc">
                <a:avLst>
                  <a:gd name="adj1" fmla="val 16244359"/>
                  <a:gd name="adj2" fmla="val 0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 sz="15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09564" y="4645083"/>
            <a:ext cx="3223402" cy="976532"/>
            <a:chOff x="609600" y="4809344"/>
            <a:chExt cx="5257800" cy="9765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09600" y="5784288"/>
              <a:ext cx="5257800" cy="1588"/>
            </a:xfrm>
            <a:prstGeom prst="line">
              <a:avLst/>
            </a:prstGeom>
            <a:ln w="127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68388" y="4809344"/>
              <a:ext cx="1106487" cy="60960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Rata-rata </a:t>
              </a:r>
              <a:r>
                <a:rPr lang="id-ID" sz="9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Nasional</a:t>
              </a:r>
              <a:r>
                <a:rPr lang="en-US" sz="9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 =</a:t>
              </a:r>
              <a:r>
                <a:rPr lang="id-ID" sz="9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 </a:t>
              </a:r>
              <a:r>
                <a:rPr lang="en-AU" sz="12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53.</a:t>
              </a:r>
              <a:r>
                <a:rPr lang="en-US" sz="1200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rPr>
                <a:t>02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895463" y="5330885"/>
            <a:ext cx="0" cy="214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11225" y="1680577"/>
          <a:ext cx="1510040" cy="137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6" imgW="1562148" imgH="1152616" progId="Excel.Sheet.12">
                  <p:embed/>
                </p:oleObj>
              </mc:Choice>
              <mc:Fallback>
                <p:oleObj name="Worksheet" r:id="rId6" imgW="1562148" imgH="115261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25" y="1680577"/>
                        <a:ext cx="1510040" cy="1371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2426025" y="1288089"/>
          <a:ext cx="3012671" cy="242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791073" y="1091806"/>
            <a:ext cx="2853890" cy="2949977"/>
            <a:chOff x="2791073" y="1091806"/>
            <a:chExt cx="2853890" cy="2949977"/>
          </a:xfrm>
        </p:grpSpPr>
        <p:grpSp>
          <p:nvGrpSpPr>
            <p:cNvPr id="10" name="Group 18"/>
            <p:cNvGrpSpPr/>
            <p:nvPr/>
          </p:nvGrpSpPr>
          <p:grpSpPr>
            <a:xfrm>
              <a:off x="3765621" y="1091806"/>
              <a:ext cx="958711" cy="2949977"/>
              <a:chOff x="1593873" y="3260277"/>
              <a:chExt cx="1427742" cy="321672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838200" y="5029202"/>
                <a:ext cx="2895601" cy="1"/>
              </a:xfrm>
              <a:prstGeom prst="line">
                <a:avLst/>
              </a:prstGeom>
              <a:ln w="25400" cmpd="sng">
                <a:solidFill>
                  <a:schemeClr val="accent6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593873" y="3260277"/>
                <a:ext cx="1427742" cy="43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Rata-rata = </a:t>
                </a:r>
                <a:r>
                  <a:rPr lang="en-AU" sz="1000" b="1" dirty="0">
                    <a:solidFill>
                      <a:prstClr val="black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53.02</a:t>
                </a:r>
                <a:endParaRPr lang="en-US" sz="1000" b="1" dirty="0">
                  <a:solidFill>
                    <a:prstClr val="black"/>
                  </a:solidFill>
                  <a:latin typeface="Avenir Next" charset="0"/>
                  <a:ea typeface="Avenir Next" charset="0"/>
                  <a:cs typeface="Avenir Next" charset="0"/>
                </a:endParaRPr>
              </a:p>
            </p:txBody>
          </p:sp>
        </p:grpSp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4966035"/>
                </p:ext>
              </p:extLst>
            </p:nvPr>
          </p:nvGraphicFramePr>
          <p:xfrm>
            <a:off x="2791073" y="1091806"/>
            <a:ext cx="2853890" cy="2263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err="1">
                <a:latin typeface="Calisto MT" panose="02040603050505030304" pitchFamily="18" charset="0"/>
                <a:ea typeface="Avenir Next" charset="0"/>
                <a:cs typeface="Avenir Next" charset="0"/>
              </a:rPr>
              <a:t>Hasil</a:t>
            </a:r>
            <a:r>
              <a:rPr lang="en-US" sz="3200" b="1" dirty="0">
                <a:latin typeface="Calisto MT" panose="02040603050505030304" pitchFamily="18" charset="0"/>
                <a:ea typeface="Avenir Next" charset="0"/>
                <a:cs typeface="Avenir Next" charset="0"/>
              </a:rPr>
              <a:t> </a:t>
            </a:r>
            <a:r>
              <a:rPr lang="en-US" sz="3200" b="1" dirty="0" err="1">
                <a:latin typeface="Calisto MT" panose="02040603050505030304" pitchFamily="18" charset="0"/>
                <a:ea typeface="Avenir Next" charset="0"/>
                <a:cs typeface="Avenir Next" charset="0"/>
              </a:rPr>
              <a:t>Uji</a:t>
            </a:r>
            <a:r>
              <a:rPr lang="en-US" sz="3200" b="1" dirty="0">
                <a:latin typeface="Calisto MT" panose="02040603050505030304" pitchFamily="18" charset="0"/>
                <a:ea typeface="Avenir Next" charset="0"/>
                <a:cs typeface="Avenir Next" charset="0"/>
              </a:rPr>
              <a:t> </a:t>
            </a:r>
            <a:r>
              <a:rPr lang="en-US" sz="3200" b="1" dirty="0" err="1">
                <a:latin typeface="Calisto MT" panose="02040603050505030304" pitchFamily="18" charset="0"/>
                <a:ea typeface="Avenir Next" charset="0"/>
                <a:cs typeface="Avenir Next" charset="0"/>
              </a:rPr>
              <a:t>Kompetensi</a:t>
            </a:r>
            <a:r>
              <a:rPr lang="en-US" sz="3200" b="1" dirty="0">
                <a:latin typeface="Calisto MT" panose="02040603050505030304" pitchFamily="18" charset="0"/>
                <a:ea typeface="Avenir Next" charset="0"/>
                <a:cs typeface="Avenir Next" charset="0"/>
              </a:rPr>
              <a:t> Guru 2015</a:t>
            </a:r>
            <a:endParaRPr lang="en-US" sz="2400" b="1" dirty="0">
              <a:latin typeface="Calisto MT" panose="02040603050505030304" pitchFamily="18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8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>Program </a:t>
            </a:r>
            <a:r>
              <a:rPr lang="en-US" sz="3600" b="1" dirty="0" err="1" smtClean="0"/>
              <a:t>Sertifikasi</a:t>
            </a:r>
            <a:r>
              <a:rPr lang="en-US" sz="3600" b="1" dirty="0" smtClean="0"/>
              <a:t> &amp; </a:t>
            </a:r>
            <a:r>
              <a:rPr lang="en-US" sz="3600" b="1" dirty="0" err="1" smtClean="0"/>
              <a:t>Mutu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rgbClr val="0000FF"/>
                </a:solidFill>
              </a:rPr>
              <a:t>Metode pembelajaran lebih dominan </a:t>
            </a:r>
            <a:r>
              <a:rPr lang="id-ID" sz="2400" i="1" dirty="0" smtClean="0">
                <a:solidFill>
                  <a:srgbClr val="0000FF"/>
                </a:solidFill>
              </a:rPr>
              <a:t>expository learning approach</a:t>
            </a:r>
            <a:r>
              <a:rPr lang="id-ID" sz="2400" dirty="0" smtClean="0">
                <a:solidFill>
                  <a:srgbClr val="0000FF"/>
                </a:solidFill>
              </a:rPr>
              <a:t>, </a:t>
            </a:r>
            <a:r>
              <a:rPr lang="id-ID" dirty="0" smtClean="0">
                <a:solidFill>
                  <a:srgbClr val="0000FF"/>
                </a:solidFill>
              </a:rPr>
              <a:t>bukan</a:t>
            </a:r>
            <a:r>
              <a:rPr lang="id-ID" sz="2400" dirty="0" smtClean="0">
                <a:solidFill>
                  <a:srgbClr val="0000FF"/>
                </a:solidFill>
              </a:rPr>
              <a:t> </a:t>
            </a:r>
            <a:r>
              <a:rPr lang="id-ID" sz="2400" i="1" dirty="0" smtClean="0">
                <a:solidFill>
                  <a:srgbClr val="0000FF"/>
                </a:solidFill>
              </a:rPr>
              <a:t>discovery learning approach</a:t>
            </a:r>
            <a:r>
              <a:rPr lang="id-ID" sz="2400" dirty="0" smtClean="0">
                <a:solidFill>
                  <a:srgbClr val="0000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id-ID" sz="2400" i="1" dirty="0"/>
              <a:t>expository learning approach</a:t>
            </a:r>
            <a:r>
              <a:rPr lang="en-US" sz="2400" i="1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menumbuhkan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imajinasi</a:t>
            </a:r>
            <a:r>
              <a:rPr lang="en-US" sz="2400" dirty="0"/>
              <a:t>, </a:t>
            </a:r>
            <a:r>
              <a:rPr lang="en-US" sz="2400" dirty="0" err="1" smtClean="0"/>
              <a:t>inisiatif</a:t>
            </a:r>
            <a:r>
              <a:rPr lang="en-US" sz="2400" dirty="0" smtClean="0"/>
              <a:t>,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kreatif</a:t>
            </a:r>
            <a:r>
              <a:rPr lang="en-US" sz="2400" dirty="0"/>
              <a:t> &amp;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d</a:t>
            </a:r>
            <a:r>
              <a:rPr lang="id-ID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Guru </a:t>
            </a:r>
            <a:r>
              <a:rPr lang="en-US" sz="2400" dirty="0" err="1"/>
              <a:t>lulusan</a:t>
            </a:r>
            <a:r>
              <a:rPr lang="en-US" sz="2400" dirty="0"/>
              <a:t> non-LPTK </a:t>
            </a:r>
            <a:r>
              <a:rPr lang="en-US" sz="2400" dirty="0" err="1"/>
              <a:t>punya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penguasaan</a:t>
            </a:r>
            <a:r>
              <a:rPr lang="en-US" sz="2400" dirty="0"/>
              <a:t> </a:t>
            </a:r>
            <a:r>
              <a:rPr lang="en-US" sz="2400" i="1" dirty="0"/>
              <a:t>subject knowledge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murid-murid</a:t>
            </a:r>
            <a:r>
              <a:rPr lang="en-US" sz="2400" dirty="0"/>
              <a:t> yang </a:t>
            </a:r>
            <a:r>
              <a:rPr lang="en-US" sz="2400" dirty="0" err="1"/>
              <a:t>diajar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guru </a:t>
            </a:r>
            <a:r>
              <a:rPr lang="en-US" sz="2400" dirty="0" err="1"/>
              <a:t>lulusan</a:t>
            </a:r>
            <a:r>
              <a:rPr lang="en-US" sz="2400" dirty="0"/>
              <a:t> LPTK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. 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i="1" dirty="0">
                <a:sym typeface="Wingdings" pitchFamily="2" charset="2"/>
              </a:rPr>
              <a:t>Teaching is not only about mastering subject matters, but it is also about how to deliver subject matters</a:t>
            </a:r>
            <a:r>
              <a:rPr lang="en-US" sz="2000" dirty="0">
                <a:sym typeface="Wingdings" pitchFamily="2" charset="2"/>
              </a:rPr>
              <a:t>.</a:t>
            </a:r>
            <a:r>
              <a:rPr lang="en-US" sz="1200" b="1" dirty="0"/>
              <a:t> 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d-ID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0099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0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Rectangle 6"/>
          <p:cNvSpPr>
            <a:spLocks noChangeArrowheads="1"/>
          </p:cNvSpPr>
          <p:nvPr/>
        </p:nvSpPr>
        <p:spPr bwMode="auto">
          <a:xfrm rot="9088777">
            <a:off x="44450" y="1044575"/>
            <a:ext cx="252413" cy="252413"/>
          </a:xfrm>
          <a:prstGeom prst="rect">
            <a:avLst/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2" name="Rectangle 7"/>
          <p:cNvSpPr>
            <a:spLocks noChangeArrowheads="1"/>
          </p:cNvSpPr>
          <p:nvPr/>
        </p:nvSpPr>
        <p:spPr bwMode="auto">
          <a:xfrm rot="9088777">
            <a:off x="258763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759436"/>
              </a:gs>
              <a:gs pos="79999">
                <a:srgbClr val="9BC247"/>
              </a:gs>
              <a:gs pos="100000">
                <a:srgbClr val="9BC54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3" name="Rectangle 8"/>
          <p:cNvSpPr>
            <a:spLocks noChangeArrowheads="1"/>
          </p:cNvSpPr>
          <p:nvPr/>
        </p:nvSpPr>
        <p:spPr bwMode="auto">
          <a:xfrm rot="9088777">
            <a:off x="446088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8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08821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38D2C55-A4B6-493E-89EB-84ACC556959F}" type="slidenum">
              <a:rPr lang="en-US" altLang="zh-CN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pPr eaLnBrk="1" hangingPunct="1"/>
              <a:t>13</a:t>
            </a:fld>
            <a:endParaRPr lang="en-US" altLang="zh-CN" sz="1800" smtClean="0">
              <a:solidFill>
                <a:srgbClr val="898989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67933" y="1916833"/>
            <a:ext cx="7632848" cy="3384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7604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prstClr val="black"/>
                </a:solidFill>
                <a:latin typeface="Cambria" pitchFamily="18" charset="0"/>
              </a:rPr>
              <a:t>Pendekatan</a:t>
            </a:r>
            <a:r>
              <a:rPr lang="en-US" sz="2800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itchFamily="18" charset="0"/>
              </a:rPr>
              <a:t>Pengajaran</a:t>
            </a:r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itchFamily="18" charset="0"/>
              </a:rPr>
              <a:t>Alokasi</a:t>
            </a:r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itchFamily="18" charset="0"/>
              </a:rPr>
              <a:t>Waktu</a:t>
            </a:r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 (Guru </a:t>
            </a:r>
            <a:r>
              <a:rPr lang="en-US" sz="2800" b="1" dirty="0" err="1" smtClean="0">
                <a:solidFill>
                  <a:prstClr val="black"/>
                </a:solidFill>
                <a:latin typeface="Cambria" pitchFamily="18" charset="0"/>
              </a:rPr>
              <a:t>Matematika</a:t>
            </a:r>
            <a:r>
              <a:rPr lang="en-US" sz="2800" b="1" dirty="0" smtClean="0">
                <a:solidFill>
                  <a:prstClr val="black"/>
                </a:solidFill>
                <a:latin typeface="Cambria" pitchFamily="18" charset="0"/>
              </a:rPr>
              <a:t>) </a:t>
            </a:r>
            <a:endParaRPr lang="en-US" sz="28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AutoShape 2" descr="Image result for tanda se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Image result for tanda se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004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3200" b="1" dirty="0" smtClean="0">
                <a:latin typeface="Cambria" panose="02040503050406030204" pitchFamily="18" charset="0"/>
              </a:rPr>
              <a:t>Isu Strategis Guru </a:t>
            </a:r>
            <a:r>
              <a:rPr lang="id-ID" sz="2400" b="1" dirty="0" smtClean="0">
                <a:latin typeface="Cambria" panose="02040503050406030204" pitchFamily="18" charset="0"/>
              </a:rPr>
              <a:t>(1)</a:t>
            </a:r>
            <a:endParaRPr lang="id-ID" sz="32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3317"/>
            <a:ext cx="8363272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d-ID" sz="2000" dirty="0">
                <a:latin typeface="Cambria" panose="02040503050406030204" pitchFamily="18" charset="0"/>
              </a:rPr>
              <a:t>UU No. 14/2005 tentang Guru dan Dosen, dalam Bab Ketentuan Penutup Pasal 82 mengatur bahwa Guru yang belum memiliki kualifikasi akademik dan sertifikat pendidik </a:t>
            </a:r>
            <a:r>
              <a:rPr lang="id-ID" sz="2000" b="1" i="1" dirty="0">
                <a:latin typeface="Cambria" panose="02040503050406030204" pitchFamily="18" charset="0"/>
              </a:rPr>
              <a:t>wajib</a:t>
            </a:r>
            <a:r>
              <a:rPr lang="id-ID" sz="2000" dirty="0">
                <a:latin typeface="Cambria" panose="02040503050406030204" pitchFamily="18" charset="0"/>
              </a:rPr>
              <a:t> memenuhi kualifikasi akademik dan sertifikat pendidik paling lambat pada tahun 2015.</a:t>
            </a:r>
          </a:p>
          <a:p>
            <a:pPr>
              <a:spcAft>
                <a:spcPts val="600"/>
              </a:spcAft>
            </a:pPr>
            <a:r>
              <a:rPr lang="id-ID" sz="2000" dirty="0">
                <a:latin typeface="Cambria" panose="02040503050406030204" pitchFamily="18" charset="0"/>
              </a:rPr>
              <a:t>Pesan pokok UU Guru dan Dosen adalah untuk meningkatkan kualitas pendidikan melalui </a:t>
            </a:r>
            <a:r>
              <a:rPr lang="id-ID" sz="2000" b="1" i="1" dirty="0">
                <a:latin typeface="Cambria" panose="02040503050406030204" pitchFamily="18" charset="0"/>
              </a:rPr>
              <a:t>peningkatan kualitas </a:t>
            </a:r>
            <a:r>
              <a:rPr lang="id-ID" sz="2000" b="1" i="1" dirty="0" smtClean="0">
                <a:latin typeface="Cambria" panose="02040503050406030204" pitchFamily="18" charset="0"/>
              </a:rPr>
              <a:t>guru</a:t>
            </a:r>
            <a:r>
              <a:rPr lang="id-ID" sz="2000" dirty="0" smtClean="0">
                <a:latin typeface="Cambria" panose="02040503050406030204" pitchFamily="18" charset="0"/>
              </a:rPr>
              <a:t>. </a:t>
            </a:r>
            <a:r>
              <a:rPr lang="id-ID" sz="2000" dirty="0">
                <a:latin typeface="Cambria" panose="02040503050406030204" pitchFamily="18" charset="0"/>
              </a:rPr>
              <a:t>Hasil studi menunjukkan bahwa sertifikasi yang dilakukan sampai saat ini baru berpengaruh positif pada peningkatan kesejahteraan guru dan belum berdampak pada peningkatan kualitas guru.</a:t>
            </a:r>
          </a:p>
          <a:p>
            <a:pPr>
              <a:spcAft>
                <a:spcPts val="600"/>
              </a:spcAft>
            </a:pPr>
            <a:r>
              <a:rPr lang="id-ID" sz="2000" dirty="0">
                <a:latin typeface="Cambria" panose="02040503050406030204" pitchFamily="18" charset="0"/>
              </a:rPr>
              <a:t>Kondisi guru </a:t>
            </a:r>
            <a:r>
              <a:rPr lang="id-ID" sz="2000" dirty="0" smtClean="0">
                <a:latin typeface="Cambria" panose="02040503050406030204" pitchFamily="18" charset="0"/>
              </a:rPr>
              <a:t>:</a:t>
            </a:r>
            <a:endParaRPr lang="id-ID" sz="2000" dirty="0">
              <a:latin typeface="Cambria" panose="02040503050406030204" pitchFamily="18" charset="0"/>
            </a:endParaRPr>
          </a:p>
          <a:p>
            <a:pPr lvl="1">
              <a:spcAft>
                <a:spcPts val="600"/>
              </a:spcAft>
            </a:pPr>
            <a:r>
              <a:rPr lang="id-ID" sz="2000" dirty="0">
                <a:latin typeface="Cambria" panose="02040503050406030204" pitchFamily="18" charset="0"/>
              </a:rPr>
              <a:t>24,3% guru </a:t>
            </a:r>
            <a:r>
              <a:rPr lang="id-ID" sz="2000" dirty="0" smtClean="0">
                <a:latin typeface="Cambria" panose="02040503050406030204" pitchFamily="18" charset="0"/>
              </a:rPr>
              <a:t>belum </a:t>
            </a:r>
            <a:r>
              <a:rPr lang="id-ID" sz="2000" dirty="0">
                <a:latin typeface="Cambria" panose="02040503050406030204" pitchFamily="18" charset="0"/>
              </a:rPr>
              <a:t>memenuhi kualifikasi akademik. </a:t>
            </a:r>
          </a:p>
          <a:p>
            <a:pPr lvl="1">
              <a:spcAft>
                <a:spcPts val="600"/>
              </a:spcAft>
            </a:pPr>
            <a:r>
              <a:rPr lang="id-ID" sz="2000" dirty="0" smtClean="0">
                <a:latin typeface="Cambria" panose="02040503050406030204" pitchFamily="18" charset="0"/>
              </a:rPr>
              <a:t>47,4</a:t>
            </a:r>
            <a:r>
              <a:rPr lang="id-ID" sz="2000" dirty="0">
                <a:latin typeface="Cambria" panose="02040503050406030204" pitchFamily="18" charset="0"/>
              </a:rPr>
              <a:t>% guru </a:t>
            </a:r>
            <a:r>
              <a:rPr lang="id-ID" sz="2000" dirty="0" smtClean="0">
                <a:latin typeface="Cambria" panose="02040503050406030204" pitchFamily="18" charset="0"/>
              </a:rPr>
              <a:t>belum </a:t>
            </a:r>
            <a:r>
              <a:rPr lang="id-ID" sz="2000" dirty="0">
                <a:latin typeface="Cambria" panose="02040503050406030204" pitchFamily="18" charset="0"/>
              </a:rPr>
              <a:t>memiliki sertifikat pendidik</a:t>
            </a:r>
            <a:r>
              <a:rPr lang="id-ID" sz="2000" dirty="0" smtClean="0">
                <a:latin typeface="Cambria" panose="020405030504060302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endParaRPr lang="id-ID" sz="2000" dirty="0" smtClean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DBB-B928-470F-B3CD-4C2A3D26716B}" type="slidenum">
              <a:rPr lang="id-ID">
                <a:solidFill>
                  <a:prstClr val="white"/>
                </a:solidFill>
                <a:latin typeface="Calibri"/>
              </a:rPr>
              <a:pPr/>
              <a:t>14</a:t>
            </a:fld>
            <a:endParaRPr lang="id-ID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35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32" y="5955410"/>
            <a:ext cx="844773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Wingdings" charset="2"/>
              <a:buChar char="§"/>
            </a:pPr>
            <a:r>
              <a:rPr lang="en-US" sz="1400" b="1" dirty="0" smtClean="0"/>
              <a:t>UU Guru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Dosen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mengamanatkan</a:t>
            </a:r>
            <a:r>
              <a:rPr lang="en-US" sz="1400" b="1" dirty="0" smtClean="0"/>
              <a:t> </a:t>
            </a:r>
            <a:r>
              <a:rPr lang="id-ID" sz="1400" b="1" dirty="0" smtClean="0"/>
              <a:t>bahwa guru </a:t>
            </a:r>
            <a:r>
              <a:rPr lang="en-US" sz="1400" b="1" dirty="0" smtClean="0"/>
              <a:t>yang </a:t>
            </a:r>
            <a:r>
              <a:rPr lang="en-US" sz="1400" b="1" dirty="0" err="1" smtClean="0"/>
              <a:t>diangkat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sd</a:t>
            </a:r>
            <a:r>
              <a:rPr lang="en-US" sz="1400" b="1" dirty="0" smtClean="0"/>
              <a:t> Des 2005 </a:t>
            </a:r>
            <a:r>
              <a:rPr lang="en-US" sz="1400" b="1" dirty="0" err="1" smtClean="0"/>
              <a:t>seluruhnya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harus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sudah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berkualifikasi</a:t>
            </a:r>
            <a:r>
              <a:rPr lang="en-US" sz="1400" b="1" dirty="0" smtClean="0"/>
              <a:t> S1 </a:t>
            </a:r>
            <a:r>
              <a:rPr lang="id-ID" sz="1400" b="1" dirty="0" smtClean="0"/>
              <a:t>dan bersertifikasi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akhir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2015.</a:t>
            </a:r>
          </a:p>
          <a:p>
            <a:pPr marL="177800" indent="-177800">
              <a:buFont typeface="Wingdings" charset="2"/>
              <a:buChar char="§"/>
            </a:pPr>
            <a:r>
              <a:rPr lang="en-US" sz="1400" b="1" dirty="0" err="1" smtClean="0"/>
              <a:t>Setelah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2005</a:t>
            </a:r>
            <a:r>
              <a:rPr lang="id-ID" sz="1400" b="1" dirty="0" smtClean="0"/>
              <a:t>,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menjadi</a:t>
            </a:r>
            <a:r>
              <a:rPr lang="en-US" sz="1400" b="1" dirty="0" smtClean="0"/>
              <a:t> guru </a:t>
            </a:r>
            <a:r>
              <a:rPr lang="en-US" sz="1400" b="1" dirty="0" err="1" smtClean="0"/>
              <a:t>harus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berkualifikasi</a:t>
            </a:r>
            <a:r>
              <a:rPr lang="en-US" sz="1400" b="1" dirty="0" smtClean="0"/>
              <a:t>  S1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bersertifikat</a:t>
            </a:r>
            <a:r>
              <a:rPr lang="en-US" sz="1400" b="1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22" y="1274681"/>
            <a:ext cx="6649290" cy="4602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319" y="260648"/>
            <a:ext cx="7917362" cy="646274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r"/>
            <a:r>
              <a:rPr lang="id-ID" sz="3600" b="1" dirty="0" smtClean="0">
                <a:latin typeface="Calisto MT" pitchFamily="18" charset="0"/>
              </a:rPr>
              <a:t>Pembiayaan terkait Guru</a:t>
            </a:r>
            <a:endParaRPr lang="id-ID" b="1" dirty="0" smtClean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339166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d-ID" sz="2400" dirty="0" smtClean="0">
                <a:latin typeface="Cambria" panose="02040503050406030204" pitchFamily="18" charset="0"/>
              </a:rPr>
              <a:t>Penghentian/pengalihan </a:t>
            </a:r>
            <a:r>
              <a:rPr lang="id-ID" sz="2400" dirty="0">
                <a:latin typeface="Cambria" panose="02040503050406030204" pitchFamily="18" charset="0"/>
              </a:rPr>
              <a:t>ke jabatan lain bagi guru/dosen yang belum memenuhi kualifikasi akademik dan sertifikasi akademik </a:t>
            </a:r>
            <a:r>
              <a:rPr lang="id-ID" sz="2400" b="1" i="1" dirty="0">
                <a:latin typeface="Cambria" panose="02040503050406030204" pitchFamily="18" charset="0"/>
              </a:rPr>
              <a:t>berdampak</a:t>
            </a:r>
            <a:r>
              <a:rPr lang="id-ID" sz="2400" dirty="0">
                <a:latin typeface="Cambria" panose="02040503050406030204" pitchFamily="18" charset="0"/>
              </a:rPr>
              <a:t> </a:t>
            </a:r>
            <a:r>
              <a:rPr lang="id-ID" sz="2400" b="1" i="1" dirty="0">
                <a:latin typeface="Cambria" panose="02040503050406030204" pitchFamily="18" charset="0"/>
              </a:rPr>
              <a:t>pada penyelenggaraan pendidikan</a:t>
            </a:r>
            <a:r>
              <a:rPr lang="id-ID" sz="2400" dirty="0">
                <a:latin typeface="Cambria" panose="020405030504060302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id-ID" sz="2400" dirty="0">
                <a:latin typeface="Cambria" panose="02040503050406030204" pitchFamily="18" charset="0"/>
              </a:rPr>
              <a:t>Mengingat jumlahnya yang banyak, </a:t>
            </a:r>
            <a:r>
              <a:rPr lang="id-ID" sz="2400" b="1" i="1" dirty="0">
                <a:latin typeface="Cambria" panose="02040503050406030204" pitchFamily="18" charset="0"/>
              </a:rPr>
              <a:t>anggaran yang dibutuhkan </a:t>
            </a:r>
            <a:r>
              <a:rPr lang="id-ID" sz="2400" dirty="0">
                <a:latin typeface="Cambria" panose="02040503050406030204" pitchFamily="18" charset="0"/>
              </a:rPr>
              <a:t>untuk peningkatan kualifikasi dan sertifikasi guru/dosen </a:t>
            </a:r>
            <a:r>
              <a:rPr lang="id-ID" sz="2400" b="1" i="1" dirty="0">
                <a:latin typeface="Cambria" panose="02040503050406030204" pitchFamily="18" charset="0"/>
              </a:rPr>
              <a:t>sangat besar</a:t>
            </a:r>
            <a:r>
              <a:rPr lang="id-ID" sz="2400" dirty="0">
                <a:latin typeface="Cambria" panose="02040503050406030204" pitchFamily="18" charset="0"/>
              </a:rPr>
              <a:t>. Hal ini termasuk konsekuensi pembayaran tunjangan profesi guru/dosen setelah guru/dosen tersertifikasi.</a:t>
            </a:r>
          </a:p>
          <a:p>
            <a:pPr>
              <a:spcAft>
                <a:spcPts val="600"/>
              </a:spcAft>
            </a:pPr>
            <a:r>
              <a:rPr lang="id-ID" sz="2400" dirty="0">
                <a:latin typeface="Cambria" panose="02040503050406030204" pitchFamily="18" charset="0"/>
              </a:rPr>
              <a:t>Kondisi dan proyeksi perekonomian negara yang belum menggembirakan berdampak pada keterbatasan dana pemerintah.</a:t>
            </a:r>
          </a:p>
          <a:p>
            <a:pPr lvl="1">
              <a:spcAft>
                <a:spcPts val="600"/>
              </a:spcAft>
            </a:pPr>
            <a:endParaRPr lang="id-ID" sz="2400" dirty="0" smtClean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DBB-B928-470F-B3CD-4C2A3D26716B}" type="slidenum">
              <a:rPr lang="id-ID">
                <a:solidFill>
                  <a:prstClr val="white"/>
                </a:solidFill>
                <a:latin typeface="Calibri"/>
              </a:rPr>
              <a:pPr/>
              <a:t>16</a:t>
            </a:fld>
            <a:endParaRPr lang="id-ID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09666" y="13773"/>
            <a:ext cx="76867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id-ID" sz="3200" b="1" dirty="0" smtClean="0"/>
              <a:t>Isu Strategis Guru </a:t>
            </a:r>
            <a:r>
              <a:rPr lang="id-ID" sz="2400" b="1" dirty="0" smtClean="0"/>
              <a:t>(2)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11303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3"/>
          <p:cNvSpPr>
            <a:spLocks noChangeArrowheads="1"/>
          </p:cNvSpPr>
          <p:nvPr/>
        </p:nvSpPr>
        <p:spPr bwMode="auto">
          <a:xfrm>
            <a:off x="4716463" y="1206202"/>
            <a:ext cx="417671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indent="-176213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Rata-rata </a:t>
            </a: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rasio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guru-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murid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rendah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terus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menurun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meningkatkan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inefisiensi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  <a:sym typeface="MS PGothic" pitchFamily="34" charset="-128"/>
            </a:endParaRPr>
          </a:p>
          <a:p>
            <a:pPr marL="176213" indent="-176213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Inefisiensi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juga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disebabkan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oleh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distribusi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guru yang </a:t>
            </a:r>
            <a:r>
              <a:rPr lang="en-US" b="1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timpang</a:t>
            </a:r>
            <a:r>
              <a:rPr lang="en-US" sz="1600" b="1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:</a:t>
            </a:r>
            <a:endParaRPr lang="en-US" altLang="en-US" sz="1600" b="1" dirty="0">
              <a:latin typeface="Cambria" pitchFamily="18" charset="0"/>
              <a:ea typeface="MS PGothic" pitchFamily="34" charset="-128"/>
              <a:sym typeface="MS PGothic" pitchFamily="34" charset="-128"/>
            </a:endParaRPr>
          </a:p>
          <a:p>
            <a:pPr marL="457200" lvl="2" indent="-231775">
              <a:spcBef>
                <a:spcPts val="300"/>
              </a:spcBef>
              <a:buFont typeface="Arial" pitchFamily="34" charset="0"/>
              <a:buChar char="–"/>
            </a:pP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Ketimpangan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terjadi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antarsekolah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dalam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kab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/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kota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,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antarkan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/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kota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dalam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provinsi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antarprovinsi</a:t>
            </a:r>
            <a:endParaRPr lang="en-US" sz="1600" dirty="0">
              <a:latin typeface="Cambria" pitchFamily="18" charset="0"/>
              <a:ea typeface="MS PGothic" pitchFamily="34" charset="-128"/>
              <a:sym typeface="MS PGothic" pitchFamily="34" charset="-128"/>
            </a:endParaRPr>
          </a:p>
          <a:p>
            <a:pPr marL="457200" lvl="2" indent="-231775">
              <a:spcBef>
                <a:spcPts val="300"/>
              </a:spcBef>
              <a:buFont typeface="Arial" pitchFamily="34" charset="0"/>
              <a:buChar char="–"/>
            </a:pP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Sekitar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20% guru SD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SMP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ada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di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sekolah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dengan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kelebihan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guru.</a:t>
            </a:r>
          </a:p>
          <a:p>
            <a:pPr marL="457200" lvl="2" indent="-231775">
              <a:spcBef>
                <a:spcPts val="300"/>
              </a:spcBef>
              <a:buFont typeface="Arial" pitchFamily="34" charset="0"/>
              <a:buChar char="–"/>
            </a:pP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Sekolah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miskin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di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daerah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terpencil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kesulitan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untuk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memperoleh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 guru yang </a:t>
            </a:r>
            <a:r>
              <a:rPr lang="en-US" sz="1600" dirty="0" err="1">
                <a:latin typeface="Cambria" pitchFamily="18" charset="0"/>
                <a:ea typeface="MS PGothic" pitchFamily="34" charset="-128"/>
                <a:sym typeface="MS PGothic" pitchFamily="34" charset="-128"/>
              </a:rPr>
              <a:t>bagus</a:t>
            </a:r>
            <a:r>
              <a:rPr lang="en-US" sz="1600" dirty="0">
                <a:latin typeface="Cambria" pitchFamily="18" charset="0"/>
                <a:ea typeface="MS PGothic" pitchFamily="34" charset="-128"/>
                <a:sym typeface="MS PGothic" pitchFamily="34" charset="-128"/>
              </a:rPr>
              <a:t>.</a:t>
            </a:r>
            <a:endParaRPr lang="en-US" altLang="en-US" sz="1600" dirty="0">
              <a:latin typeface="Cambria" pitchFamily="18" charset="0"/>
              <a:ea typeface="MS PGothic" pitchFamily="34" charset="-128"/>
              <a:sym typeface="MS PGothic" pitchFamily="34" charset="-128"/>
            </a:endParaRPr>
          </a:p>
          <a:p>
            <a:pPr marL="457200" lvl="2" indent="-231775">
              <a:spcBef>
                <a:spcPts val="300"/>
              </a:spcBef>
              <a:buFont typeface="Arial" pitchFamily="34" charset="0"/>
              <a:buChar char="–"/>
            </a:pP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Isu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inefisiensi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hanya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terjadi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sekolah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kecil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juga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sekolah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mbria" pitchFamily="18" charset="0"/>
                <a:sym typeface="MS PGothic" pitchFamily="34" charset="-128"/>
              </a:rPr>
              <a:t>besar</a:t>
            </a:r>
            <a:endParaRPr lang="en-US" sz="1600" dirty="0">
              <a:latin typeface="Cambria" pitchFamily="18" charset="0"/>
              <a:ea typeface="MS PGothic" pitchFamily="34" charset="-128"/>
              <a:sym typeface="MS PGothic" pitchFamily="34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552"/>
            <a:ext cx="4359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>
            <a:spLocks noGrp="1" noChangeArrowheads="1"/>
          </p:cNvSpPr>
          <p:nvPr>
            <p:ph type="title"/>
          </p:nvPr>
        </p:nvSpPr>
        <p:spPr>
          <a:xfrm>
            <a:off x="957266" y="71438"/>
            <a:ext cx="7686700" cy="928670"/>
          </a:xfrm>
        </p:spPr>
        <p:txBody>
          <a:bodyPr/>
          <a:lstStyle/>
          <a:p>
            <a:pPr eaLnBrk="1" hangingPunct="1"/>
            <a:r>
              <a:rPr lang="en-US" altLang="zh-CN" sz="2400" b="1" dirty="0" err="1" smtClean="0">
                <a:sym typeface="Cambria" pitchFamily="18" charset="0"/>
              </a:rPr>
              <a:t>Inefisiensi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anggaran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pendidikan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karena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pengelolaan</a:t>
            </a:r>
            <a:r>
              <a:rPr lang="en-US" altLang="zh-CN" sz="2400" b="1" dirty="0" smtClean="0">
                <a:sym typeface="Cambria" pitchFamily="18" charset="0"/>
              </a:rPr>
              <a:t> guru yang </a:t>
            </a:r>
            <a:r>
              <a:rPr lang="en-US" altLang="zh-CN" sz="2400" b="1" dirty="0" err="1" smtClean="0">
                <a:sym typeface="Cambria" pitchFamily="18" charset="0"/>
              </a:rPr>
              <a:t>kurang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baik</a:t>
            </a:r>
            <a:endParaRPr lang="en-US" altLang="zh-CN" sz="2400" b="1" dirty="0" smtClean="0">
              <a:sym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4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319" y="188640"/>
            <a:ext cx="7917362" cy="646274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 algn="r"/>
            <a:r>
              <a:rPr lang="id-ID" sz="3600" b="1" dirty="0" smtClean="0">
                <a:solidFill>
                  <a:srgbClr val="002060"/>
                </a:solidFill>
                <a:latin typeface="Calisto MT" pitchFamily="18" charset="0"/>
              </a:rPr>
              <a:t>Pembiayaan terkait Guru</a:t>
            </a:r>
            <a:endParaRPr lang="id-ID" b="1" dirty="0" smtClean="0">
              <a:solidFill>
                <a:srgbClr val="002060"/>
              </a:solidFill>
              <a:latin typeface="Calisto MT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3" y="1916832"/>
            <a:ext cx="401473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484784"/>
            <a:ext cx="3742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Sebagian besar anggaran pendidikan digunakan untuk pembiayaan guru. Pada tahun 2016, </a:t>
            </a:r>
            <a:r>
              <a:rPr lang="id-ID" b="1" dirty="0" smtClean="0">
                <a:solidFill>
                  <a:srgbClr val="FF0000"/>
                </a:solidFill>
              </a:rPr>
              <a:t>belanja gaji dan TPG sudah mencapai 52,8 persen anggaran pendidikan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Sementara itu, permasalahan yang dihadapi antara lain:</a:t>
            </a:r>
          </a:p>
          <a:p>
            <a:pPr marL="442913" lvl="1" indent="-171450">
              <a:buFont typeface="Wingdings" pitchFamily="2" charset="2"/>
              <a:buChar char="§"/>
            </a:pPr>
            <a:r>
              <a:rPr lang="id-ID" dirty="0" smtClean="0"/>
              <a:t>Masih banyak guru yang belum memenuhi persyaratan sesuai UU No. 14/2005 tentang Guru dan Dosen terkait kualifikasi dan sertifikasi </a:t>
            </a:r>
          </a:p>
          <a:p>
            <a:pPr marL="442913" lvl="1" indent="-171450">
              <a:buFont typeface="Wingdings" pitchFamily="2" charset="2"/>
              <a:buChar char="§"/>
            </a:pPr>
            <a:r>
              <a:rPr lang="id-ID" dirty="0" smtClean="0"/>
              <a:t>Jumlah guru secara nasional sudah berlebih, namun distribusinya kurang merata antarsekolah, antar-wilayah, dan antarbidang studi</a:t>
            </a:r>
          </a:p>
        </p:txBody>
      </p:sp>
    </p:spTree>
    <p:extLst>
      <p:ext uri="{BB962C8B-B14F-4D97-AF65-F5344CB8AC3E}">
        <p14:creationId xmlns:p14="http://schemas.microsoft.com/office/powerpoint/2010/main" val="186847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Calisto MT" pitchFamily="18" charset="0"/>
                <a:ea typeface="+mn-ea"/>
                <a:cs typeface="+mn-cs"/>
              </a:rPr>
              <a:t>ALOKASI ANGGARAN UNTUK GURU</a:t>
            </a:r>
            <a:br>
              <a:rPr lang="id-ID" sz="2000" b="1" dirty="0">
                <a:solidFill>
                  <a:srgbClr val="002060"/>
                </a:solidFill>
                <a:latin typeface="Calisto MT" pitchFamily="18" charset="0"/>
                <a:ea typeface="+mn-ea"/>
                <a:cs typeface="+mn-cs"/>
              </a:rPr>
            </a:br>
            <a:r>
              <a:rPr lang="id-ID" sz="2000" b="1" dirty="0">
                <a:solidFill>
                  <a:srgbClr val="002060"/>
                </a:solidFill>
                <a:latin typeface="Calisto MT" pitchFamily="18" charset="0"/>
                <a:ea typeface="+mn-ea"/>
                <a:cs typeface="+mn-cs"/>
              </a:rPr>
              <a:t>GAJI, SERTIFIKASI, DAN PENYEDIAAN TUNJANGAN PROFESI GURU (TPG)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5937" y="1085691"/>
            <a:ext cx="7066526" cy="5683062"/>
            <a:chOff x="2340025" y="1116484"/>
            <a:chExt cx="9181577" cy="5668592"/>
          </a:xfrm>
        </p:grpSpPr>
        <p:sp>
          <p:nvSpPr>
            <p:cNvPr id="22" name="TextBox 21"/>
            <p:cNvSpPr txBox="1"/>
            <p:nvPr/>
          </p:nvSpPr>
          <p:spPr>
            <a:xfrm>
              <a:off x="2340025" y="6085724"/>
              <a:ext cx="6772111" cy="699352"/>
            </a:xfrm>
            <a:prstGeom prst="rect">
              <a:avLst/>
            </a:prstGeom>
            <a:noFill/>
          </p:spPr>
          <p:txBody>
            <a:bodyPr wrap="square" lIns="84756" tIns="42378" rIns="84756" bIns="42378" rtlCol="0">
              <a:spAutoFit/>
            </a:bodyPr>
            <a:lstStyle/>
            <a:p>
              <a:r>
                <a:rPr lang="id-ID" sz="1000" i="1" dirty="0"/>
                <a:t>Catatan:</a:t>
              </a:r>
            </a:p>
            <a:p>
              <a:pPr marL="163349" indent="-163349">
                <a:buAutoNum type="arabicParenR"/>
              </a:pPr>
              <a:r>
                <a:rPr lang="id-ID" sz="1000" i="1" dirty="0"/>
                <a:t>Sertifikasi menggunakan pola PPG berasrama</a:t>
              </a:r>
            </a:p>
            <a:p>
              <a:pPr marL="163349" indent="-163349">
                <a:buAutoNum type="arabicParenR"/>
              </a:pPr>
              <a:r>
                <a:rPr lang="id-ID" sz="1000" i="1" dirty="0"/>
                <a:t>TPG PNS diperhitungkan Rp.4 juta/bulan</a:t>
              </a:r>
            </a:p>
            <a:p>
              <a:pPr marL="163349" indent="-163349">
                <a:buAutoNum type="arabicParenR"/>
              </a:pPr>
              <a:r>
                <a:rPr lang="id-ID" sz="1000" i="1" dirty="0"/>
                <a:t>TPG non-PNS diperhitungkan sudah inpassing dengan gaji PNS setara Rp.3 juta/bulan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069" y="2074812"/>
              <a:ext cx="7026533" cy="4266782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2451074" y="4217450"/>
              <a:ext cx="1591738" cy="14434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000" dirty="0" smtClean="0">
                  <a:solidFill>
                    <a:schemeClr val="tx1"/>
                  </a:solidFill>
                </a:rPr>
                <a:t>Exercise Kebutuhan Alokasi TPG 2017 bagi 1.914.345 </a:t>
              </a:r>
              <a:r>
                <a:rPr lang="id-ID" sz="1000" dirty="0">
                  <a:solidFill>
                    <a:schemeClr val="tx1"/>
                  </a:solidFill>
                </a:rPr>
                <a:t>guru yang telah bersertifikat (Kemdikbud dan Kemenag, Belanja Pusat dan  Transfer Daerah)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18717" y="2798762"/>
              <a:ext cx="2768493" cy="7522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900" dirty="0">
                  <a:solidFill>
                    <a:schemeClr val="tx1"/>
                  </a:solidFill>
                </a:rPr>
                <a:t>Kebutuhan tambahan anggaran pelaksanaan sertifikasi dan penyediaan TPG bagi </a:t>
              </a:r>
              <a:r>
                <a:rPr lang="id-ID" sz="900" dirty="0" smtClean="0">
                  <a:solidFill>
                    <a:schemeClr val="tx1"/>
                  </a:solidFill>
                </a:rPr>
                <a:t>117.532 guru </a:t>
              </a:r>
              <a:r>
                <a:rPr lang="id-ID" sz="900" dirty="0">
                  <a:solidFill>
                    <a:schemeClr val="tx1"/>
                  </a:solidFill>
                </a:rPr>
                <a:t>yang belum sertifikasi, diangkat s.d Desember 2005, berstatus PNS/GTY dan berkualifikasi ≥S1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18717" y="1808061"/>
              <a:ext cx="3934203" cy="8837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000" dirty="0">
                  <a:solidFill>
                    <a:schemeClr val="tx1"/>
                  </a:solidFill>
                </a:rPr>
                <a:t>Kebutuhan tambahan anggaran pelaksanaan sertifikasi dan penyediaan TPG bagi </a:t>
              </a:r>
              <a:r>
                <a:rPr lang="id-ID" sz="1000" dirty="0" smtClean="0">
                  <a:solidFill>
                    <a:schemeClr val="tx1"/>
                  </a:solidFill>
                </a:rPr>
                <a:t>1.105.907 </a:t>
              </a:r>
              <a:r>
                <a:rPr lang="id-ID" sz="1000" dirty="0">
                  <a:solidFill>
                    <a:schemeClr val="tx1"/>
                  </a:solidFill>
                </a:rPr>
                <a:t>guru yang belum sertifikasi: diangkat s.d. Desember 2005, berkualifikasi ≥S1, berstatus GTT; serta diangkat setelah 2005, PNS/GTT/GTY dan berkualifikasi ≥S1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18717" y="1116484"/>
              <a:ext cx="5105884" cy="584616"/>
            </a:xfrm>
            <a:prstGeom prst="roundRect">
              <a:avLst/>
            </a:prstGeom>
            <a:solidFill>
              <a:srgbClr val="FBD9E8"/>
            </a:solidFill>
            <a:ln>
              <a:solidFill>
                <a:srgbClr val="C36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100" dirty="0">
                  <a:solidFill>
                    <a:schemeClr val="tx1"/>
                  </a:solidFill>
                </a:rPr>
                <a:t>Kebutuhan tambahan anggaran pelaksanaan sertifikasi dan penyediaan TPG bagi </a:t>
              </a:r>
              <a:r>
                <a:rPr lang="id-ID" sz="1100" dirty="0" smtClean="0">
                  <a:solidFill>
                    <a:schemeClr val="tx1"/>
                  </a:solidFill>
                </a:rPr>
                <a:t>840.202 </a:t>
              </a:r>
              <a:r>
                <a:rPr lang="id-ID" sz="1100" dirty="0">
                  <a:solidFill>
                    <a:schemeClr val="tx1"/>
                  </a:solidFill>
                </a:rPr>
                <a:t>guru yang belum sertifikasi dan berkualifikasi &lt;S1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2169194">
              <a:off x="6227152" y="2710899"/>
              <a:ext cx="2049417" cy="242553"/>
            </a:xfrm>
            <a:prstGeom prst="rightArrow">
              <a:avLst/>
            </a:prstGeom>
            <a:solidFill>
              <a:srgbClr val="FFE6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ight Arrow 25"/>
            <p:cNvSpPr/>
            <p:nvPr/>
          </p:nvSpPr>
          <p:spPr>
            <a:xfrm rot="1686836">
              <a:off x="7442477" y="1992295"/>
              <a:ext cx="2495669" cy="274866"/>
            </a:xfrm>
            <a:prstGeom prst="rightArrow">
              <a:avLst/>
            </a:prstGeom>
            <a:solidFill>
              <a:srgbClr val="F8C0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ight Arrow 26"/>
            <p:cNvSpPr/>
            <p:nvPr/>
          </p:nvSpPr>
          <p:spPr>
            <a:xfrm rot="2075913">
              <a:off x="5125756" y="3453224"/>
              <a:ext cx="1548360" cy="209836"/>
            </a:xfrm>
            <a:prstGeom prst="rightArrow">
              <a:avLst/>
            </a:prstGeom>
            <a:solidFill>
              <a:srgbClr val="E2F0D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068217" y="4729726"/>
              <a:ext cx="681135" cy="175761"/>
            </a:xfrm>
            <a:prstGeom prst="rightArrow">
              <a:avLst/>
            </a:prstGeom>
            <a:solidFill>
              <a:srgbClr val="DEEBF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77564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/>
              <a:t>Guru: </a:t>
            </a:r>
            <a:r>
              <a:rPr lang="en-US" sz="3600" b="1" dirty="0" err="1" smtClean="0"/>
              <a:t>Faktor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Kunci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Kualitas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Pendidikan</a:t>
            </a:r>
            <a:r>
              <a:rPr lang="en-US" sz="3600" b="1" dirty="0" smtClean="0"/>
              <a:t> </a:t>
            </a:r>
            <a:r>
              <a:rPr lang="en-US" sz="2000" b="1" dirty="0" smtClean="0"/>
              <a:t>(1)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446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smtClean="0"/>
              <a:t>Para </a:t>
            </a:r>
            <a:r>
              <a:rPr lang="en-US" sz="2500" dirty="0" err="1" smtClean="0"/>
              <a:t>ahli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berbagai</a:t>
            </a:r>
            <a:r>
              <a:rPr lang="en-US" sz="2500" dirty="0" smtClean="0"/>
              <a:t> </a:t>
            </a:r>
            <a:r>
              <a:rPr lang="en-US" sz="2500" dirty="0" err="1" smtClean="0"/>
              <a:t>hasil</a:t>
            </a:r>
            <a:r>
              <a:rPr lang="en-US" sz="2500" dirty="0" smtClean="0"/>
              <a:t> </a:t>
            </a:r>
            <a:r>
              <a:rPr lang="en-US" sz="2500" dirty="0" err="1" smtClean="0"/>
              <a:t>kajian</a:t>
            </a:r>
            <a:r>
              <a:rPr lang="en-US" sz="2500" dirty="0" smtClean="0"/>
              <a:t> </a:t>
            </a:r>
            <a:r>
              <a:rPr lang="en-US" sz="2500" dirty="0" err="1" smtClean="0"/>
              <a:t>menunjukkan</a:t>
            </a:r>
            <a:r>
              <a:rPr lang="en-US" sz="2500" dirty="0" smtClean="0"/>
              <a:t> </a:t>
            </a:r>
            <a:r>
              <a:rPr lang="en-US" sz="2500" dirty="0" err="1" smtClean="0"/>
              <a:t>bahwa</a:t>
            </a:r>
            <a:r>
              <a:rPr lang="en-US" sz="2500" dirty="0" smtClean="0"/>
              <a:t> guru </a:t>
            </a:r>
            <a:r>
              <a:rPr lang="en-US" sz="2500" dirty="0" err="1"/>
              <a:t>berperan</a:t>
            </a:r>
            <a:r>
              <a:rPr lang="en-US" sz="2500" dirty="0"/>
              <a:t> </a:t>
            </a:r>
            <a:r>
              <a:rPr lang="en-US" sz="2500" dirty="0" err="1"/>
              <a:t>penting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seluruh</a:t>
            </a:r>
            <a:r>
              <a:rPr lang="en-US" sz="2500" dirty="0"/>
              <a:t> proses </a:t>
            </a:r>
            <a:r>
              <a:rPr lang="en-US" sz="2500" dirty="0" err="1"/>
              <a:t>pendidikan</a:t>
            </a:r>
            <a:r>
              <a:rPr lang="en-US" sz="2500" dirty="0"/>
              <a:t>. </a:t>
            </a:r>
            <a:r>
              <a:rPr lang="en-US" sz="2500" dirty="0" err="1" smtClean="0"/>
              <a:t>Mutu</a:t>
            </a:r>
            <a:r>
              <a:rPr lang="en-US" sz="2500" dirty="0" smtClean="0"/>
              <a:t> </a:t>
            </a:r>
            <a:r>
              <a:rPr lang="en-US" sz="2500" dirty="0" err="1"/>
              <a:t>pendidikan</a:t>
            </a:r>
            <a:r>
              <a:rPr lang="en-US" sz="2500" dirty="0"/>
              <a:t> </a:t>
            </a:r>
            <a:r>
              <a:rPr lang="en-US" sz="2500" dirty="0" err="1"/>
              <a:t>ditentukan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kualitas</a:t>
            </a:r>
            <a:r>
              <a:rPr lang="en-US" sz="2500" dirty="0"/>
              <a:t> guru</a:t>
            </a:r>
            <a:r>
              <a:rPr lang="en-US" sz="2500" dirty="0" smtClean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err="1" smtClean="0"/>
              <a:t>Kurikulum</a:t>
            </a:r>
            <a:r>
              <a:rPr lang="en-US" sz="2500" dirty="0" smtClean="0"/>
              <a:t>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faktor</a:t>
            </a:r>
            <a:r>
              <a:rPr lang="en-US" sz="2500" dirty="0" smtClean="0"/>
              <a:t> </a:t>
            </a:r>
            <a:r>
              <a:rPr lang="en-US" sz="2500" dirty="0" err="1"/>
              <a:t>sekunder</a:t>
            </a:r>
            <a:r>
              <a:rPr lang="en-US" sz="2500" dirty="0"/>
              <a:t> </a:t>
            </a:r>
            <a:r>
              <a:rPr lang="en-US" sz="2500" dirty="0" err="1" smtClean="0"/>
              <a:t>saja</a:t>
            </a:r>
            <a:r>
              <a:rPr lang="en-US" sz="2500" dirty="0" smtClean="0"/>
              <a:t>, </a:t>
            </a:r>
            <a:r>
              <a:rPr lang="en-US" sz="2500" dirty="0" err="1" smtClean="0"/>
              <a:t>sebab</a:t>
            </a:r>
            <a:r>
              <a:rPr lang="en-US" sz="2500" dirty="0" smtClean="0"/>
              <a:t> </a:t>
            </a:r>
            <a:r>
              <a:rPr lang="en-US" sz="2500" dirty="0" err="1" smtClean="0"/>
              <a:t>efektivitas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/>
              <a:t>kurikulum</a:t>
            </a:r>
            <a:r>
              <a:rPr lang="en-US" sz="2500" dirty="0"/>
              <a:t> pun </a:t>
            </a:r>
            <a:r>
              <a:rPr lang="en-US" sz="2500" dirty="0" err="1"/>
              <a:t>bergantung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 smtClean="0"/>
              <a:t>kualitas</a:t>
            </a:r>
            <a:r>
              <a:rPr lang="en-US" sz="2500" dirty="0" smtClean="0"/>
              <a:t> guru</a:t>
            </a:r>
            <a:r>
              <a:rPr lang="en-US" sz="2500" dirty="0"/>
              <a:t>. </a:t>
            </a:r>
            <a:endParaRPr lang="en-US" sz="25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err="1" smtClean="0"/>
              <a:t>Peran</a:t>
            </a:r>
            <a:r>
              <a:rPr lang="en-US" sz="2500" dirty="0" smtClean="0"/>
              <a:t> </a:t>
            </a:r>
            <a:r>
              <a:rPr lang="en-US" sz="2500" dirty="0"/>
              <a:t>guru </a:t>
            </a:r>
            <a:r>
              <a:rPr lang="en-US" sz="2500" dirty="0" err="1" smtClean="0"/>
              <a:t>sangat</a:t>
            </a:r>
            <a:r>
              <a:rPr lang="en-US" sz="2500" dirty="0" smtClean="0"/>
              <a:t> vital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 smtClean="0"/>
              <a:t>kegiatan</a:t>
            </a:r>
            <a:r>
              <a:rPr lang="en-US" sz="2500" dirty="0" smtClean="0"/>
              <a:t> </a:t>
            </a:r>
            <a:r>
              <a:rPr lang="en-US" sz="2500" dirty="0" err="1"/>
              <a:t>pembelajaran</a:t>
            </a:r>
            <a:r>
              <a:rPr lang="en-US" sz="2500" dirty="0"/>
              <a:t>, yang </a:t>
            </a:r>
            <a:r>
              <a:rPr lang="en-US" sz="2500" dirty="0" err="1"/>
              <a:t>berpengaruh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tinggi-rendahnya</a:t>
            </a:r>
            <a:r>
              <a:rPr lang="en-US" sz="2500" dirty="0"/>
              <a:t> </a:t>
            </a:r>
            <a:r>
              <a:rPr lang="en-US" sz="2500" dirty="0" err="1" smtClean="0"/>
              <a:t>kualitas</a:t>
            </a:r>
            <a:r>
              <a:rPr lang="en-US" sz="2500" dirty="0" smtClean="0"/>
              <a:t> </a:t>
            </a:r>
            <a:r>
              <a:rPr lang="en-US" sz="2500" dirty="0" err="1" smtClean="0"/>
              <a:t>pendidikan</a:t>
            </a:r>
            <a:r>
              <a:rPr lang="en-US" sz="2500" dirty="0" smtClean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err="1" smtClean="0"/>
              <a:t>Kualitas</a:t>
            </a:r>
            <a:r>
              <a:rPr lang="en-US" sz="2500" dirty="0" smtClean="0"/>
              <a:t> guru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faktor</a:t>
            </a:r>
            <a:r>
              <a:rPr lang="en-US" sz="2500" dirty="0" smtClean="0"/>
              <a:t> </a:t>
            </a:r>
            <a:r>
              <a:rPr lang="en-US" sz="2500" dirty="0" err="1" smtClean="0"/>
              <a:t>determinan</a:t>
            </a:r>
            <a:r>
              <a:rPr lang="en-US" sz="2500" dirty="0" smtClean="0"/>
              <a:t> </a:t>
            </a:r>
            <a:r>
              <a:rPr lang="en-US" sz="2500" dirty="0" err="1" smtClean="0"/>
              <a:t>terhadap</a:t>
            </a:r>
            <a:r>
              <a:rPr lang="en-US" sz="2500" dirty="0" smtClean="0"/>
              <a:t> </a:t>
            </a:r>
            <a:r>
              <a:rPr lang="en-US" sz="2500" dirty="0" err="1" smtClean="0"/>
              <a:t>mutu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pembelajaran</a:t>
            </a:r>
            <a:r>
              <a:rPr lang="en-US" sz="2500" dirty="0" smtClean="0"/>
              <a:t> di </a:t>
            </a:r>
            <a:r>
              <a:rPr lang="en-US" sz="2500" dirty="0" err="1" smtClean="0"/>
              <a:t>kelas</a:t>
            </a:r>
            <a:r>
              <a:rPr lang="en-US" sz="2500" dirty="0" smtClean="0"/>
              <a:t>, </a:t>
            </a:r>
            <a:r>
              <a:rPr lang="en-US" sz="2500" dirty="0"/>
              <a:t>yang </a:t>
            </a:r>
            <a:r>
              <a:rPr lang="en-US" sz="2500" dirty="0" err="1"/>
              <a:t>tercermin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hasil</a:t>
            </a:r>
            <a:r>
              <a:rPr lang="en-US" sz="2500" dirty="0"/>
              <a:t> </a:t>
            </a:r>
            <a:r>
              <a:rPr lang="en-US" sz="2500" dirty="0" err="1"/>
              <a:t>belajar</a:t>
            </a:r>
            <a:r>
              <a:rPr lang="en-US" sz="2500" dirty="0"/>
              <a:t> </a:t>
            </a:r>
            <a:r>
              <a:rPr lang="en-US" sz="2500" dirty="0" err="1"/>
              <a:t>murid</a:t>
            </a:r>
            <a:r>
              <a:rPr lang="en-US" sz="2500" dirty="0"/>
              <a:t> (</a:t>
            </a:r>
            <a:r>
              <a:rPr lang="en-US" sz="2500" i="1" dirty="0" smtClean="0"/>
              <a:t>student </a:t>
            </a:r>
            <a:r>
              <a:rPr lang="en-US" sz="2500" i="1" dirty="0"/>
              <a:t>learning </a:t>
            </a:r>
            <a:r>
              <a:rPr lang="en-US" sz="2500" i="1" dirty="0" smtClean="0"/>
              <a:t>outcomes</a:t>
            </a:r>
            <a:r>
              <a:rPr lang="en-US" sz="2500" dirty="0" smtClean="0"/>
              <a:t>).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5"/>
          <p:cNvSpPr>
            <a:spLocks noGrp="1" noChangeArrowheads="1"/>
          </p:cNvSpPr>
          <p:nvPr>
            <p:ph type="title"/>
          </p:nvPr>
        </p:nvSpPr>
        <p:spPr>
          <a:xfrm>
            <a:off x="957266" y="71438"/>
            <a:ext cx="7686700" cy="928670"/>
          </a:xfrm>
        </p:spPr>
        <p:txBody>
          <a:bodyPr/>
          <a:lstStyle/>
          <a:p>
            <a:pPr eaLnBrk="1" hangingPunct="1"/>
            <a:r>
              <a:rPr lang="en-US" altLang="zh-CN" sz="2400" b="1" dirty="0" err="1" smtClean="0">
                <a:sym typeface="Cambria" pitchFamily="18" charset="0"/>
              </a:rPr>
              <a:t>Inefisiensi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anggaran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pendidikan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karena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pengelolaan</a:t>
            </a:r>
            <a:r>
              <a:rPr lang="en-US" altLang="zh-CN" sz="2400" b="1" dirty="0" smtClean="0">
                <a:sym typeface="Cambria" pitchFamily="18" charset="0"/>
              </a:rPr>
              <a:t> guru yang </a:t>
            </a:r>
            <a:r>
              <a:rPr lang="en-US" altLang="zh-CN" sz="2400" b="1" dirty="0" err="1" smtClean="0">
                <a:sym typeface="Cambria" pitchFamily="18" charset="0"/>
              </a:rPr>
              <a:t>kurang</a:t>
            </a:r>
            <a:r>
              <a:rPr lang="en-US" altLang="zh-CN" sz="2400" b="1" dirty="0" smtClean="0">
                <a:sym typeface="Cambria" pitchFamily="18" charset="0"/>
              </a:rPr>
              <a:t> </a:t>
            </a:r>
            <a:r>
              <a:rPr lang="en-US" altLang="zh-CN" sz="2400" b="1" dirty="0" err="1" smtClean="0">
                <a:sym typeface="Cambria" pitchFamily="18" charset="0"/>
              </a:rPr>
              <a:t>baik</a:t>
            </a:r>
            <a:endParaRPr lang="en-US" altLang="zh-CN" sz="2400" b="1" dirty="0" smtClean="0">
              <a:sym typeface="Cambria" pitchFamily="18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 anchor="ctr"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zh-CN" sz="1800" dirty="0" err="1" smtClean="0">
                <a:sym typeface="Cambria" pitchFamily="18" charset="0"/>
              </a:rPr>
              <a:t>Estimasi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sederhana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pada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jenjang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pendidikan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dasar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menunjukkan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bahwa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peningkatan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rasio</a:t>
            </a:r>
            <a:r>
              <a:rPr lang="en-US" altLang="zh-CN" sz="1800" dirty="0" smtClean="0">
                <a:sym typeface="Cambria" pitchFamily="18" charset="0"/>
              </a:rPr>
              <a:t> guru-</a:t>
            </a:r>
            <a:r>
              <a:rPr lang="en-US" altLang="zh-CN" sz="1800" dirty="0" err="1" smtClean="0">
                <a:sym typeface="Cambria" pitchFamily="18" charset="0"/>
              </a:rPr>
              <a:t>murid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dapat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menghemat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pembiayaan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secara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cukup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besar</a:t>
            </a:r>
            <a:r>
              <a:rPr lang="en-US" altLang="zh-CN" sz="1800" dirty="0" smtClean="0">
                <a:sym typeface="Cambria" pitchFamily="18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1800" dirty="0" err="1" smtClean="0">
                <a:sym typeface="Cambria" pitchFamily="18" charset="0"/>
              </a:rPr>
              <a:t>Penghematan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terkait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dengan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peningkatan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sebanyak</a:t>
            </a:r>
            <a:r>
              <a:rPr lang="en-US" altLang="zh-CN" sz="1800" dirty="0" smtClean="0">
                <a:sym typeface="Cambria" pitchFamily="18" charset="0"/>
              </a:rPr>
              <a:t> 5 </a:t>
            </a:r>
            <a:r>
              <a:rPr lang="en-US" altLang="zh-CN" sz="1800" dirty="0" err="1" smtClean="0">
                <a:sym typeface="Cambria" pitchFamily="18" charset="0"/>
              </a:rPr>
              <a:t>siswa</a:t>
            </a:r>
            <a:r>
              <a:rPr lang="en-US" altLang="zh-CN" sz="1800" dirty="0" smtClean="0">
                <a:sym typeface="Cambria" pitchFamily="18" charset="0"/>
              </a:rPr>
              <a:t> per guru </a:t>
            </a:r>
            <a:r>
              <a:rPr lang="en-US" altLang="zh-CN" sz="1800" dirty="0" err="1" smtClean="0">
                <a:sym typeface="Cambria" pitchFamily="18" charset="0"/>
              </a:rPr>
              <a:t>adalah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setara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dengan</a:t>
            </a:r>
            <a:r>
              <a:rPr lang="en-US" altLang="zh-CN" sz="1800" dirty="0" smtClean="0">
                <a:sym typeface="Cambria" pitchFamily="18" charset="0"/>
              </a:rPr>
              <a:t> 9% </a:t>
            </a:r>
            <a:r>
              <a:rPr lang="en-US" altLang="zh-CN" sz="1800" dirty="0" err="1" smtClean="0">
                <a:sym typeface="Cambria" pitchFamily="18" charset="0"/>
              </a:rPr>
              <a:t>dari</a:t>
            </a:r>
            <a:r>
              <a:rPr lang="en-US" altLang="zh-CN" sz="1800" dirty="0" smtClean="0">
                <a:sym typeface="Cambria" pitchFamily="18" charset="0"/>
              </a:rPr>
              <a:t> total </a:t>
            </a:r>
            <a:r>
              <a:rPr lang="en-US" altLang="zh-CN" sz="1800" dirty="0" err="1" smtClean="0">
                <a:sym typeface="Cambria" pitchFamily="18" charset="0"/>
              </a:rPr>
              <a:t>anggaran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pendidikan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atau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sebesar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Rp</a:t>
            </a:r>
            <a:r>
              <a:rPr lang="en-US" altLang="zh-CN" sz="1800" dirty="0" smtClean="0">
                <a:sym typeface="Cambria" pitchFamily="18" charset="0"/>
              </a:rPr>
              <a:t> 31 </a:t>
            </a:r>
            <a:r>
              <a:rPr lang="en-US" altLang="zh-CN" sz="1800" dirty="0" err="1" smtClean="0">
                <a:sym typeface="Cambria" pitchFamily="18" charset="0"/>
              </a:rPr>
              <a:t>triliun</a:t>
            </a:r>
            <a:r>
              <a:rPr lang="en-US" altLang="zh-CN" sz="1800" dirty="0" smtClean="0">
                <a:sym typeface="Cambria" pitchFamily="18" charset="0"/>
              </a:rPr>
              <a:t> 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1800" dirty="0" err="1" smtClean="0">
                <a:sym typeface="Cambria" pitchFamily="18" charset="0"/>
              </a:rPr>
              <a:t>Penghematan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akan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lebih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besar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lagi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jika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rasio</a:t>
            </a:r>
            <a:r>
              <a:rPr lang="en-US" altLang="zh-CN" sz="1800" dirty="0" smtClean="0">
                <a:sym typeface="Cambria" pitchFamily="18" charset="0"/>
              </a:rPr>
              <a:t> guru </a:t>
            </a:r>
            <a:r>
              <a:rPr lang="en-US" altLang="zh-CN" sz="1800" dirty="0" err="1" smtClean="0">
                <a:sym typeface="Cambria" pitchFamily="18" charset="0"/>
              </a:rPr>
              <a:t>murid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dibuat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lebih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besar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lagi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termasuk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juga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untuk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jenjang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pendidikan</a:t>
            </a:r>
            <a:r>
              <a:rPr lang="en-US" altLang="zh-CN" sz="1800" dirty="0" smtClean="0">
                <a:sym typeface="Cambria" pitchFamily="18" charset="0"/>
              </a:rPr>
              <a:t> </a:t>
            </a:r>
            <a:r>
              <a:rPr lang="en-US" altLang="zh-CN" sz="1800" dirty="0" err="1" smtClean="0">
                <a:sym typeface="Cambria" pitchFamily="18" charset="0"/>
              </a:rPr>
              <a:t>menengah</a:t>
            </a:r>
            <a:r>
              <a:rPr lang="en-US" altLang="zh-CN" sz="1800" dirty="0" smtClean="0">
                <a:sym typeface="Cambria" pitchFamily="18" charset="0"/>
              </a:rPr>
              <a:t>.</a:t>
            </a:r>
            <a:endParaRPr lang="en-US" altLang="zh-CN" dirty="0" smtClean="0"/>
          </a:p>
        </p:txBody>
      </p:sp>
      <p:sp>
        <p:nvSpPr>
          <p:cNvPr id="8" name="Text Placeholder 2"/>
          <p:cNvSpPr txBox="1">
            <a:spLocks noChangeArrowheads="1"/>
          </p:cNvSpPr>
          <p:nvPr/>
        </p:nvSpPr>
        <p:spPr>
          <a:xfrm>
            <a:off x="0" y="1431925"/>
            <a:ext cx="4572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1800" b="1" smtClean="0">
                <a:sym typeface="Cambria" pitchFamily="18" charset="0"/>
              </a:rPr>
              <a:t>Potensi penghematan dari peningkatan rasio guru:murid di SD dan SMP</a:t>
            </a: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23850" y="5876925"/>
            <a:ext cx="4851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Catatan: berdasarkan perkiraan biaya untuk jumlah siswa dan guru tahun 2012. </a:t>
            </a:r>
            <a:r>
              <a:rPr lang="en-US" sz="1000" i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Sumber: Estimasi Bank Dunia: Public expenditure Review and Teacher Reform in Indonesia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8006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0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86700" cy="73946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err="1" smtClean="0">
                <a:solidFill>
                  <a:srgbClr val="002060"/>
                </a:solidFill>
              </a:rPr>
              <a:t>Jumlah</a:t>
            </a:r>
            <a:r>
              <a:rPr lang="en-US" sz="3200" b="1" dirty="0" smtClean="0">
                <a:solidFill>
                  <a:srgbClr val="002060"/>
                </a:solidFill>
              </a:rPr>
              <a:t> &amp; </a:t>
            </a:r>
            <a:r>
              <a:rPr lang="en-US" sz="3200" b="1" dirty="0" err="1" smtClean="0">
                <a:solidFill>
                  <a:srgbClr val="002060"/>
                </a:solidFill>
              </a:rPr>
              <a:t>Kapasitas</a:t>
            </a:r>
            <a:r>
              <a:rPr lang="en-US" sz="3200" b="1" dirty="0" smtClean="0">
                <a:solidFill>
                  <a:srgbClr val="002060"/>
                </a:solidFill>
              </a:rPr>
              <a:t> LPTK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84784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Pada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tahun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2013,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tercatat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jumlah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LPTK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sebanyak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415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lembaga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(12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eks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-IKIP, 26 FKIP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Universitas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, 1 FKIP UT,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376 LPTK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swasta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Sebagian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besar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LPTK,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terutama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swasta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berkualitas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 di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bawah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rata-rata, yang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berdampak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pada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lulusan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(guru) yang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tidak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memenuhi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standar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mutu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Pengendalian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pertumbuhan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LPTK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mutlak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dilakukan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melalui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penerapan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regulasi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yang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ketat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Jumlah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mahasiswa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yang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kuliah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di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Universitas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LPTK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juga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perlu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disesuaikan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dengan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kebutuhan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. Hal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ini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penting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dilakukan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agar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tidak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terjadi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kelebihan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pasokan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terhadap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kebutuhan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guru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pada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tahun-tahun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mendatang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4824536"/>
          </a:xfrm>
        </p:spPr>
        <p:txBody>
          <a:bodyPr>
            <a:noAutofit/>
          </a:bodyPr>
          <a:lstStyle/>
          <a:p>
            <a:pPr marL="457200" lvl="1" indent="-457200">
              <a:buFont typeface="+mj-lt"/>
              <a:buAutoNum type="arabicParenR"/>
            </a:pPr>
            <a:r>
              <a:rPr lang="id-ID" dirty="0" smtClean="0">
                <a:latin typeface="Cambria" pitchFamily="18" charset="0"/>
              </a:rPr>
              <a:t>Meningkat</a:t>
            </a:r>
            <a:r>
              <a:rPr lang="en-US" dirty="0" err="1" smtClean="0">
                <a:latin typeface="Cambria" pitchFamily="18" charset="0"/>
              </a:rPr>
              <a:t>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kapasitas</a:t>
            </a:r>
            <a:r>
              <a:rPr lang="en-US" dirty="0" smtClean="0">
                <a:latin typeface="Cambria" pitchFamily="18" charset="0"/>
              </a:rPr>
              <a:t> LPTK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memperbaiki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mutu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pendidikan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keguruan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melalui</a:t>
            </a:r>
            <a:r>
              <a:rPr lang="en-US" dirty="0" smtClean="0">
                <a:latin typeface="Cambria" pitchFamily="18" charset="0"/>
              </a:rPr>
              <a:t> PPG </a:t>
            </a:r>
            <a:r>
              <a:rPr lang="en-US" dirty="0" err="1" smtClean="0">
                <a:latin typeface="Cambria" pitchFamily="18" charset="0"/>
              </a:rPr>
              <a:t>berasrama</a:t>
            </a:r>
            <a:r>
              <a:rPr lang="en-US" dirty="0" smtClean="0">
                <a:latin typeface="Cambria" pitchFamily="18" charset="0"/>
              </a:rPr>
              <a:t>, yang </a:t>
            </a:r>
            <a:r>
              <a:rPr lang="en-US" dirty="0" err="1" smtClean="0">
                <a:latin typeface="Cambria" pitchFamily="18" charset="0"/>
              </a:rPr>
              <a:t>tercermin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peningkatan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 smtClean="0">
                <a:latin typeface="Cambria" pitchFamily="18" charset="0"/>
              </a:rPr>
              <a:t>kompetensi guru dalam </a:t>
            </a:r>
            <a:r>
              <a:rPr lang="id-ID" i="1" dirty="0" smtClean="0">
                <a:latin typeface="Cambria" pitchFamily="18" charset="0"/>
              </a:rPr>
              <a:t>subject knowledge </a:t>
            </a:r>
            <a:r>
              <a:rPr lang="id-ID" dirty="0" smtClean="0">
                <a:latin typeface="Cambria" pitchFamily="18" charset="0"/>
              </a:rPr>
              <a:t>dan </a:t>
            </a:r>
            <a:r>
              <a:rPr lang="id-ID" i="1" dirty="0" smtClean="0">
                <a:latin typeface="Cambria" pitchFamily="18" charset="0"/>
              </a:rPr>
              <a:t>pedagogical knowledge</a:t>
            </a:r>
            <a:r>
              <a:rPr lang="id-ID" dirty="0" smtClean="0">
                <a:latin typeface="Cambria" pitchFamily="18" charset="0"/>
              </a:rPr>
              <a:t>.</a:t>
            </a:r>
            <a:endParaRPr lang="en-US" dirty="0" smtClean="0"/>
          </a:p>
          <a:p>
            <a:pPr marL="457200" lvl="1" indent="-457200">
              <a:buFont typeface="+mj-lt"/>
              <a:buAutoNum type="arabicParenR"/>
            </a:pPr>
            <a:r>
              <a:rPr lang="id-ID" dirty="0">
                <a:solidFill>
                  <a:schemeClr val="dk1"/>
                </a:solidFill>
              </a:rPr>
              <a:t>Meningkatkan profesionalisme, kualitas, dan akuntabilitas </a:t>
            </a:r>
            <a:r>
              <a:rPr lang="id-ID" dirty="0" smtClean="0">
                <a:solidFill>
                  <a:schemeClr val="dk1"/>
                </a:solidFill>
              </a:rPr>
              <a:t>guru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melalui</a:t>
            </a:r>
            <a:r>
              <a:rPr lang="en-US" dirty="0" smtClean="0">
                <a:solidFill>
                  <a:schemeClr val="dk1"/>
                </a:solidFill>
              </a:rPr>
              <a:t> program </a:t>
            </a:r>
            <a:r>
              <a:rPr lang="en-US" dirty="0" err="1" smtClean="0">
                <a:solidFill>
                  <a:schemeClr val="dk1"/>
                </a:solidFill>
              </a:rPr>
              <a:t>induksi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praktik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mengajar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berbasis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penelitian</a:t>
            </a:r>
            <a:r>
              <a:rPr lang="en-US" dirty="0" smtClean="0">
                <a:solidFill>
                  <a:schemeClr val="dk1"/>
                </a:solidFill>
              </a:rPr>
              <a:t> di </a:t>
            </a:r>
            <a:r>
              <a:rPr lang="en-US" dirty="0" err="1" smtClean="0">
                <a:solidFill>
                  <a:schemeClr val="dk1"/>
                </a:solidFill>
              </a:rPr>
              <a:t>sekolah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untuk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memperbarui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ilmu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pengetahuan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mendalami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ilmu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pedagogi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dan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mengembangkan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metode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pembelajaran</a:t>
            </a:r>
            <a:r>
              <a:rPr lang="en-US" dirty="0" smtClean="0">
                <a:solidFill>
                  <a:schemeClr val="dk1"/>
                </a:solidFill>
              </a:rPr>
              <a:t>. </a:t>
            </a:r>
            <a:endParaRPr lang="id-ID" sz="2400" dirty="0" smtClean="0">
              <a:latin typeface="Cambria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98E3A-BCBC-497F-B755-6BE7A86A1D42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alt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89142" y="332656"/>
            <a:ext cx="7686700" cy="62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Tujuan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Utama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Revitalisasi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 LPTK</a:t>
            </a:r>
            <a:endParaRPr lang="id-ID" sz="4400" b="1" baseline="-25000" dirty="0">
              <a:solidFill>
                <a:srgbClr val="00206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6820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42988" y="17463"/>
            <a:ext cx="7686675" cy="928687"/>
          </a:xfrm>
        </p:spPr>
        <p:txBody>
          <a:bodyPr/>
          <a:lstStyle/>
          <a:p>
            <a:r>
              <a:rPr lang="id-ID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Re</a:t>
            </a:r>
            <a:r>
              <a:rPr lang="en-US" altLang="en-US" sz="3600" dirty="0" err="1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vitalisasi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 </a:t>
            </a:r>
            <a:r>
              <a:rPr lang="id-ID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LPTK </a:t>
            </a:r>
            <a:r>
              <a:rPr lang="id-ID" altLang="en-US" sz="24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(1)</a:t>
            </a:r>
            <a:endParaRPr lang="en-US" altLang="en-US" sz="4400" dirty="0" smtClean="0">
              <a:solidFill>
                <a:srgbClr val="002060"/>
              </a:solidFill>
              <a:latin typeface="Cambria" pitchFamily="18" charset="0"/>
              <a:ea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4" y="1268760"/>
            <a:ext cx="8928546" cy="5257329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Penguatan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lembaga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pendidikan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tinggi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keguruan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melalui re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vitalisasi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LPTK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agar dapat mengembangkan program akademik, untuk dapat melahirkan guru-guru yang berkualitas:</a:t>
            </a:r>
            <a:endParaRPr lang="en-US" sz="2100" dirty="0">
              <a:latin typeface="Cambria" pitchFamily="18" charset="0"/>
              <a:ea typeface="ＭＳ Ｐゴシック" pitchFamily="34" charset="-128"/>
            </a:endParaRPr>
          </a:p>
          <a:p>
            <a:pPr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Reorientasi </a:t>
            </a:r>
            <a:r>
              <a:rPr lang="id-ID" sz="2100" dirty="0">
                <a:latin typeface="Cambria" pitchFamily="18" charset="0"/>
                <a:ea typeface="ＭＳ Ｐゴシック" pitchFamily="34" charset="-128"/>
              </a:rPr>
              <a:t>program </a:t>
            </a:r>
            <a:r>
              <a:rPr lang="id-ID" sz="2100" i="1" dirty="0">
                <a:latin typeface="Cambria" pitchFamily="18" charset="0"/>
                <a:ea typeface="ＭＳ Ｐゴシック" pitchFamily="34" charset="-128"/>
              </a:rPr>
              <a:t>pre-service education</a:t>
            </a:r>
            <a:r>
              <a:rPr lang="id-ID" sz="2100" dirty="0">
                <a:latin typeface="Cambria" pitchFamily="18" charset="0"/>
                <a:ea typeface="ＭＳ Ｐゴシック" pitchFamily="34" charset="-128"/>
              </a:rPr>
              <a:t> di LPTK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yang</a:t>
            </a:r>
            <a:r>
              <a:rPr lang="id-ID" sz="2100" dirty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sesuai </a:t>
            </a:r>
            <a:r>
              <a:rPr lang="id-ID" sz="2100" dirty="0">
                <a:latin typeface="Cambria" pitchFamily="18" charset="0"/>
                <a:ea typeface="ＭＳ Ｐゴシック" pitchFamily="34" charset="-128"/>
              </a:rPr>
              <a:t>dengan tuntutan kebutuhan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masyarakat akan guru-guru yang memenuhi kualifikasi akademik dan memiliki kompetensi tinggi (profesional)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.</a:t>
            </a:r>
            <a:endParaRPr lang="id-ID" sz="2100" dirty="0">
              <a:latin typeface="Cambria" pitchFamily="18" charset="0"/>
              <a:ea typeface="ＭＳ Ｐゴシック" pitchFamily="34" charset="-128"/>
            </a:endParaRPr>
          </a:p>
          <a:p>
            <a:pPr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Memantapkan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program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Pendidikan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Profesi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Guru (PPG)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berasrama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untuk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memperbaiki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model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pendidikan keguruan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.</a:t>
            </a:r>
            <a:endParaRPr lang="id-ID" sz="2100" dirty="0">
              <a:latin typeface="Cambria" pitchFamily="18" charset="0"/>
              <a:ea typeface="ＭＳ Ｐゴシック" pitchFamily="34" charset="-128"/>
            </a:endParaRPr>
          </a:p>
          <a:p>
            <a:pPr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Seiring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dengan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semakin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meningkatnya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minat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lulusan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Sekolah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Menengah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untuk menempuh pendidikan tinggi di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universitas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id-ID" sz="2100" dirty="0" smtClean="0">
                <a:latin typeface="Cambria" pitchFamily="18" charset="0"/>
                <a:ea typeface="ＭＳ Ｐゴシック" pitchFamily="34" charset="-128"/>
              </a:rPr>
              <a:t>LPTK,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perlu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dilakukan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seleksi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calon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mahasiswa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yang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ketat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untuk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menyaring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calon-calon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 guru yang </a:t>
            </a:r>
            <a:r>
              <a:rPr lang="en-US" sz="2100" dirty="0" err="1" smtClean="0">
                <a:latin typeface="Cambria" pitchFamily="18" charset="0"/>
                <a:ea typeface="ＭＳ Ｐゴシック" pitchFamily="34" charset="-128"/>
              </a:rPr>
              <a:t>berkualitas</a:t>
            </a:r>
            <a:r>
              <a:rPr lang="en-US" sz="2100" dirty="0" smtClean="0">
                <a:latin typeface="Cambria" pitchFamily="18" charset="0"/>
                <a:ea typeface="ＭＳ Ｐゴシック" pitchFamily="34" charset="-128"/>
              </a:rPr>
              <a:t>. </a:t>
            </a:r>
          </a:p>
          <a:p>
            <a:pPr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100" dirty="0" err="1">
                <a:latin typeface="Cambria" pitchFamily="18" charset="0"/>
              </a:rPr>
              <a:t>Seleksi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penerimaan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calon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mahasiswa</a:t>
            </a:r>
            <a:r>
              <a:rPr lang="en-US" sz="2100" dirty="0">
                <a:latin typeface="Cambria" pitchFamily="18" charset="0"/>
              </a:rPr>
              <a:t> LPTK </a:t>
            </a:r>
            <a:r>
              <a:rPr lang="en-US" sz="2100" dirty="0" err="1">
                <a:latin typeface="Cambria" pitchFamily="18" charset="0"/>
              </a:rPr>
              <a:t>harus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ketat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dan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menyaring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mereka</a:t>
            </a:r>
            <a:r>
              <a:rPr lang="en-US" sz="2100" dirty="0">
                <a:latin typeface="Cambria" pitchFamily="18" charset="0"/>
              </a:rPr>
              <a:t> yang </a:t>
            </a:r>
            <a:r>
              <a:rPr lang="en-US" sz="2100" dirty="0" err="1">
                <a:latin typeface="Cambria" pitchFamily="18" charset="0"/>
              </a:rPr>
              <a:t>benar-benar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punya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i="1" dirty="0">
                <a:latin typeface="Cambria" pitchFamily="18" charset="0"/>
              </a:rPr>
              <a:t>passion</a:t>
            </a:r>
            <a:r>
              <a:rPr lang="en-US" sz="2100" dirty="0">
                <a:latin typeface="Cambria" pitchFamily="18" charset="0"/>
              </a:rPr>
              <a:t> di </a:t>
            </a:r>
            <a:r>
              <a:rPr lang="en-US" sz="2100" dirty="0" err="1">
                <a:latin typeface="Cambria" pitchFamily="18" charset="0"/>
              </a:rPr>
              <a:t>bidang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keguruan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untuk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dididik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err="1">
                <a:latin typeface="Cambria" pitchFamily="18" charset="0"/>
              </a:rPr>
              <a:t>menjadi</a:t>
            </a:r>
            <a:r>
              <a:rPr lang="en-US" sz="2100" dirty="0">
                <a:latin typeface="Cambria" pitchFamily="18" charset="0"/>
              </a:rPr>
              <a:t> guru </a:t>
            </a:r>
            <a:r>
              <a:rPr lang="en-US" sz="2100" dirty="0" err="1">
                <a:latin typeface="Cambria" pitchFamily="18" charset="0"/>
              </a:rPr>
              <a:t>profesional</a:t>
            </a:r>
            <a:r>
              <a:rPr lang="en-US" sz="2100" dirty="0">
                <a:latin typeface="Cambria" pitchFamily="18" charset="0"/>
              </a:rPr>
              <a:t>.</a:t>
            </a:r>
            <a:endParaRPr lang="en-US" sz="2100" dirty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DE40A-56D7-4640-BCFD-B0ED28BCC1AD}" type="slidenum">
              <a:rPr lang="id-ID" altLang="en-US" sz="1100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d-ID" altLang="en-US" sz="11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11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57263" y="71438"/>
            <a:ext cx="7686675" cy="928687"/>
          </a:xfrm>
        </p:spPr>
        <p:txBody>
          <a:bodyPr/>
          <a:lstStyle/>
          <a:p>
            <a:r>
              <a:rPr lang="id-ID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Re</a:t>
            </a:r>
            <a:r>
              <a:rPr lang="en-US" altLang="en-US" sz="3600" dirty="0" err="1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vitalisasi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 </a:t>
            </a:r>
            <a:r>
              <a:rPr lang="id-ID" altLang="en-US" sz="36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LPTK </a:t>
            </a:r>
            <a:r>
              <a:rPr lang="id-ID" altLang="en-US" sz="2800" dirty="0" smtClean="0">
                <a:solidFill>
                  <a:srgbClr val="002060"/>
                </a:solidFill>
                <a:latin typeface="Cambria" pitchFamily="18" charset="0"/>
                <a:ea typeface="Helvetica Neue"/>
              </a:rPr>
              <a:t>(2)</a:t>
            </a:r>
            <a:endParaRPr lang="en-US" altLang="en-US" sz="4400" dirty="0" smtClean="0">
              <a:solidFill>
                <a:srgbClr val="002060"/>
              </a:solidFill>
              <a:latin typeface="Cambria" pitchFamily="18" charset="0"/>
              <a:ea typeface="Helvetica Neue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54006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altLang="en-US" dirty="0" smtClean="0">
                <a:latin typeface="Cambria" pitchFamily="18" charset="0"/>
                <a:ea typeface="Helvetica Neue"/>
              </a:rPr>
              <a:t>Perlu ada refleksi 1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6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 tahun transformasi IKIP menjadi Universitas: beban ganda sebagai LPTK yang mendidik calon guru dan peran sebagai lembaga pendidikan tinggi non-kependidikan;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err="1" smtClean="0">
                <a:latin typeface="Cambria" pitchFamily="18" charset="0"/>
                <a:ea typeface="Helvetica Neue"/>
              </a:rPr>
              <a:t>Selama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ini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,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kritik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yang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seringkali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muncul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adalah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LPTK 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belum sepenuhnya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mampu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melahirkan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guru-guru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kompeten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yang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menguasai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mata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pelajaran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.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Lulusan-lulusan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LPTK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dinilai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mahir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dalam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hal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pemahaman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dan penguasaan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metodologi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pengajaran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 (</a:t>
            </a:r>
            <a:r>
              <a:rPr lang="id-ID" altLang="en-US" i="1" dirty="0" smtClean="0">
                <a:latin typeface="Cambria" pitchFamily="18" charset="0"/>
                <a:ea typeface="Helvetica Neue"/>
              </a:rPr>
              <a:t>pedagogical method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)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,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namun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kurang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canggih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dalam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penguasaan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substansi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bahan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-ajar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 (</a:t>
            </a:r>
            <a:r>
              <a:rPr lang="id-ID" altLang="en-US" i="1" dirty="0" smtClean="0">
                <a:latin typeface="Cambria" pitchFamily="18" charset="0"/>
                <a:ea typeface="Helvetica Neue"/>
              </a:rPr>
              <a:t>subject knowledge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id-ID" altLang="en-US" dirty="0" smtClean="0">
                <a:latin typeface="Cambria" pitchFamily="18" charset="0"/>
                <a:ea typeface="Helvetica Neue"/>
              </a:rPr>
              <a:t>R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evitalisasi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LTPK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perlu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diarahkan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pada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pengembangan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program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akademik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dan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pembaruan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kurikulum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, yang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mendukung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upaya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peningkatan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empat </a:t>
            </a:r>
            <a:r>
              <a:rPr lang="en-US" altLang="en-US" dirty="0" err="1" smtClean="0">
                <a:latin typeface="Cambria" pitchFamily="18" charset="0"/>
                <a:ea typeface="Helvetica Neue"/>
              </a:rPr>
              <a:t>kompetensi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</a:rPr>
              <a:t>pokok seperti diamanatkan UU No. 14/2005, yaitu: (1) pedagogis, (2) kepribadian, (3) profesional, (4) sosial</a:t>
            </a:r>
            <a:r>
              <a:rPr lang="en-US" altLang="en-US" dirty="0" smtClean="0">
                <a:latin typeface="Cambria" pitchFamily="18" charset="0"/>
                <a:ea typeface="Helvetica Neue"/>
              </a:rPr>
              <a:t>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4DA748-4E68-4A4B-BC60-DD35958A0B27}" type="slidenum">
              <a:rPr lang="id-ID" altLang="en-US" sz="1100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d-ID" altLang="en-US" sz="11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814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07950" y="1447800"/>
            <a:ext cx="8928100" cy="513238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Kementerian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Riset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,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Teknologi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,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dan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Pendidikan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Tinggi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harus melakukan evaluasi menyeluruh terhadap kinerja </a:t>
            </a:r>
            <a:r>
              <a:rPr lang="en-AU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LPTK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. Perlu dipastikan kemampuan LPTK dalam melahirkan guru-guru berkualitas, yang menguasai tiga kompetensi utama: </a:t>
            </a:r>
            <a:r>
              <a:rPr lang="en-AU" altLang="en-US" b="1" i="1" dirty="0" smtClean="0">
                <a:solidFill>
                  <a:srgbClr val="002060"/>
                </a:solidFill>
                <a:latin typeface="Cambria" pitchFamily="18" charset="0"/>
                <a:ea typeface="Helvetica Neue"/>
                <a:sym typeface="Wingdings" pitchFamily="2" charset="2"/>
              </a:rPr>
              <a:t>subject content knowledge, pedagogical knowledge </a:t>
            </a:r>
            <a:r>
              <a:rPr lang="id-ID" altLang="en-US" b="1" i="1" dirty="0" smtClean="0">
                <a:solidFill>
                  <a:srgbClr val="002060"/>
                </a:solidFill>
                <a:latin typeface="Cambria" pitchFamily="18" charset="0"/>
                <a:ea typeface="Helvetica Neue"/>
                <a:sym typeface="Wingdings" pitchFamily="2" charset="2"/>
              </a:rPr>
              <a:t>&amp; </a:t>
            </a:r>
            <a:r>
              <a:rPr lang="en-AU" altLang="en-US" b="1" i="1" dirty="0" smtClean="0">
                <a:solidFill>
                  <a:srgbClr val="002060"/>
                </a:solidFill>
                <a:latin typeface="Cambria" pitchFamily="18" charset="0"/>
                <a:ea typeface="Helvetica Neue"/>
                <a:sym typeface="Wingdings" pitchFamily="2" charset="2"/>
              </a:rPr>
              <a:t>teaching skills</a:t>
            </a:r>
            <a:r>
              <a:rPr lang="en-AU" altLang="en-US" b="1" dirty="0" smtClean="0">
                <a:solidFill>
                  <a:srgbClr val="002060"/>
                </a:solidFill>
                <a:latin typeface="Cambria" pitchFamily="18" charset="0"/>
                <a:ea typeface="Helvetica Neue"/>
                <a:sym typeface="Wingdings" pitchFamily="2" charset="2"/>
              </a:rPr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Kemristekdikti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harus mampu mengendalikan pertumbuhan LPTK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en-US" altLang="en-US" dirty="0" err="1" smtClean="0">
                <a:latin typeface="Cambria" pitchFamily="18" charset="0"/>
                <a:ea typeface="Helvetica Neue"/>
                <a:sym typeface="Wingdings" pitchFamily="2" charset="2"/>
              </a:rPr>
              <a:t>swasta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,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termasuk jumlah mahasiswa dengan mempertimbangkan keseimbangan antara </a:t>
            </a:r>
            <a:r>
              <a:rPr lang="en-AU" altLang="en-US" i="1" dirty="0" smtClean="0">
                <a:latin typeface="Cambria" pitchFamily="18" charset="0"/>
                <a:ea typeface="Helvetica Neue"/>
                <a:sym typeface="Wingdings" pitchFamily="2" charset="2"/>
              </a:rPr>
              <a:t>supply </a:t>
            </a:r>
            <a:r>
              <a:rPr lang="id-ID" altLang="en-US" i="1" dirty="0" smtClean="0">
                <a:latin typeface="Cambria" pitchFamily="18" charset="0"/>
                <a:ea typeface="Helvetica Neue"/>
                <a:sym typeface="Wingdings" pitchFamily="2" charset="2"/>
              </a:rPr>
              <a:t>&amp; </a:t>
            </a:r>
            <a:r>
              <a:rPr lang="en-AU" altLang="en-US" i="1" dirty="0" smtClean="0">
                <a:latin typeface="Cambria" pitchFamily="18" charset="0"/>
                <a:ea typeface="Helvetica Neue"/>
                <a:sym typeface="Wingdings" pitchFamily="2" charset="2"/>
              </a:rPr>
              <a:t>demand</a:t>
            </a:r>
            <a:r>
              <a:rPr lang="en-AU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 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terkait guru</a:t>
            </a:r>
            <a:r>
              <a:rPr lang="en-AU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LPTK semestinya tidak terobsesi dengan penerimaan mahasiswa dalam jumlah besar</a:t>
            </a:r>
            <a:r>
              <a:rPr lang="id-ID" altLang="en-US" smtClean="0">
                <a:latin typeface="Cambria" pitchFamily="18" charset="0"/>
                <a:ea typeface="Helvetica Neue"/>
                <a:sym typeface="Wingdings" pitchFamily="2" charset="2"/>
              </a:rPr>
              <a:t>. Sebaliknya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, LPTK harus lebih mengutamakan kualitas melalui perbaikan program akademik (e.g. pembaruan &amp; pengembangan kurikulum, program studi, etc</a:t>
            </a:r>
            <a:r>
              <a:rPr lang="en-US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.</a:t>
            </a:r>
            <a:r>
              <a:rPr lang="id-ID" altLang="en-US" dirty="0" smtClean="0">
                <a:latin typeface="Cambria" pitchFamily="18" charset="0"/>
                <a:ea typeface="Helvetica Neue"/>
                <a:sym typeface="Wingdings" pitchFamily="2" charset="2"/>
              </a:rPr>
              <a:t>), peningkatan kualitas tenaga akademik (dosen, peneliti), dan perkuatan kelembagaan. </a:t>
            </a:r>
            <a:endParaRPr lang="en-AU" altLang="en-US" dirty="0" smtClean="0">
              <a:latin typeface="Cambria" pitchFamily="18" charset="0"/>
              <a:ea typeface="Helvetica Neue"/>
            </a:endParaRPr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2771800" y="124048"/>
            <a:ext cx="590019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b="1" dirty="0" err="1" smtClean="0">
                <a:solidFill>
                  <a:srgbClr val="002060"/>
                </a:solidFill>
                <a:ea typeface="Helvetica Neue"/>
                <a:cs typeface="Helvetica Neue"/>
              </a:rPr>
              <a:t>Revitalisasi</a:t>
            </a:r>
            <a:r>
              <a:rPr lang="en-AU" altLang="en-US" b="1" dirty="0" smtClean="0">
                <a:solidFill>
                  <a:srgbClr val="002060"/>
                </a:solidFill>
                <a:ea typeface="Helvetica Neue"/>
                <a:cs typeface="Helvetica Neue"/>
              </a:rPr>
              <a:t> LPTK: </a:t>
            </a:r>
            <a:endParaRPr lang="id-ID" altLang="en-US" b="1" dirty="0" smtClean="0">
              <a:solidFill>
                <a:srgbClr val="002060"/>
              </a:solidFill>
              <a:ea typeface="Helvetica Neue"/>
              <a:cs typeface="Helvetica Neue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b="1" dirty="0" err="1" smtClean="0">
                <a:solidFill>
                  <a:srgbClr val="002060"/>
                </a:solidFill>
                <a:ea typeface="Helvetica Neue"/>
                <a:cs typeface="Helvetica Neue"/>
              </a:rPr>
              <a:t>Peran</a:t>
            </a:r>
            <a:r>
              <a:rPr lang="en-AU" altLang="en-US" b="1" dirty="0" smtClean="0">
                <a:solidFill>
                  <a:srgbClr val="002060"/>
                </a:solidFill>
                <a:ea typeface="Helvetica Neue"/>
                <a:cs typeface="Helvetica Neue"/>
              </a:rPr>
              <a:t> </a:t>
            </a:r>
            <a:r>
              <a:rPr lang="en-AU" altLang="en-US" b="1" dirty="0" err="1" smtClean="0">
                <a:solidFill>
                  <a:srgbClr val="002060"/>
                </a:solidFill>
                <a:ea typeface="Helvetica Neue"/>
                <a:cs typeface="Helvetica Neue"/>
              </a:rPr>
              <a:t>Kemristekdikti</a:t>
            </a:r>
            <a:endParaRPr lang="en-AU" altLang="en-US" b="1" dirty="0" smtClean="0">
              <a:solidFill>
                <a:srgbClr val="002060"/>
              </a:solidFill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6479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116214"/>
            <a:ext cx="8784976" cy="5400600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endParaRPr lang="id-ID" sz="2400" b="1" baseline="-25000" dirty="0">
              <a:solidFill>
                <a:prstClr val="black"/>
              </a:solidFill>
            </a:endParaRPr>
          </a:p>
          <a:p>
            <a:pPr marL="45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(</a:t>
            </a:r>
            <a:r>
              <a:rPr lang="en-US" sz="2400" i="1" dirty="0"/>
              <a:t>in-service education</a:t>
            </a:r>
            <a:r>
              <a:rPr lang="en-US" sz="2400" dirty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guru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/>
              <a:t>Pelatihan</a:t>
            </a:r>
            <a:r>
              <a:rPr lang="en-US" sz="2400" dirty="0" smtClean="0"/>
              <a:t> </a:t>
            </a:r>
            <a:r>
              <a:rPr lang="en-US" sz="2400" dirty="0"/>
              <a:t>guru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pendalaman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-ajar,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 smtClean="0"/>
              <a:t>mengajar</a:t>
            </a:r>
            <a:r>
              <a:rPr lang="en-US" sz="2400" dirty="0" smtClean="0"/>
              <a:t>.</a:t>
            </a:r>
          </a:p>
          <a:p>
            <a:pPr marL="45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/>
              <a:t>guru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program </a:t>
            </a:r>
            <a:r>
              <a:rPr lang="en-US" sz="2400" b="1" i="1" dirty="0">
                <a:solidFill>
                  <a:srgbClr val="002060"/>
                </a:solidFill>
              </a:rPr>
              <a:t>continuous professional development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guru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berinovasi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proses </a:t>
            </a:r>
            <a:r>
              <a:rPr lang="en-US" sz="2400" dirty="0" err="1"/>
              <a:t>pengajaran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98E3A-BCBC-497F-B755-6BE7A86A1D42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alt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645"/>
            <a:ext cx="6534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Pengembangan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Profesi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Berkelanjutan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2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 smtClean="0"/>
              <a:t>Revitalisasi</a:t>
            </a:r>
            <a:r>
              <a:rPr lang="en-US" sz="2200" dirty="0" smtClean="0"/>
              <a:t> LPTK yang </a:t>
            </a:r>
            <a:r>
              <a:rPr lang="en-US" sz="2200" dirty="0" err="1" smtClean="0"/>
              <a:t>bertujuan</a:t>
            </a:r>
            <a:r>
              <a:rPr lang="en-US" sz="2200" dirty="0" smtClean="0"/>
              <a:t> </a:t>
            </a:r>
            <a:r>
              <a:rPr lang="id-ID" sz="2200" smtClean="0"/>
              <a:t>unt</a:t>
            </a:r>
            <a:r>
              <a:rPr lang="en-US" sz="2200" smtClean="0"/>
              <a:t>uk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kualitas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</a:t>
            </a:r>
            <a:r>
              <a:rPr lang="en-US" sz="2200" dirty="0" err="1" smtClean="0"/>
              <a:t>keguruan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mulai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tahun</a:t>
            </a:r>
            <a:r>
              <a:rPr lang="en-US" sz="2200" dirty="0" smtClean="0"/>
              <a:t>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RPJMN 2015-2019;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 smtClean="0"/>
              <a:t>Pengembangan</a:t>
            </a:r>
            <a:r>
              <a:rPr lang="en-US" sz="2200" dirty="0" smtClean="0"/>
              <a:t> model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guru </a:t>
            </a:r>
            <a:r>
              <a:rPr lang="en-US" sz="2200" dirty="0" err="1" smtClean="0"/>
              <a:t>berasrama</a:t>
            </a:r>
            <a:r>
              <a:rPr lang="en-US" sz="2200" dirty="0" smtClean="0"/>
              <a:t>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</a:t>
            </a:r>
            <a:r>
              <a:rPr lang="en-US" sz="2200" dirty="0" smtClean="0"/>
              <a:t> Guru (PPG)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melahirkan</a:t>
            </a:r>
            <a:r>
              <a:rPr lang="en-US" sz="2200" dirty="0" smtClean="0"/>
              <a:t> guru-guru </a:t>
            </a:r>
            <a:r>
              <a:rPr lang="en-US" sz="2200" dirty="0" err="1" smtClean="0"/>
              <a:t>berkualitas</a:t>
            </a:r>
            <a:r>
              <a:rPr lang="en-US" sz="2200" dirty="0" smtClean="0"/>
              <a:t>;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 smtClean="0"/>
              <a:t>Penetapan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lembaga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</a:t>
            </a:r>
            <a:r>
              <a:rPr lang="en-US" sz="2200" dirty="0" err="1" smtClean="0"/>
              <a:t>keguruan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perkuatan</a:t>
            </a:r>
            <a:r>
              <a:rPr lang="en-US" sz="2200" dirty="0" smtClean="0"/>
              <a:t> LPTK (e.g. SDM, </a:t>
            </a:r>
            <a:r>
              <a:rPr lang="en-US" sz="2200" dirty="0" err="1" smtClean="0"/>
              <a:t>sarpras</a:t>
            </a:r>
            <a:r>
              <a:rPr lang="en-US" sz="2200" dirty="0" smtClean="0"/>
              <a:t>, </a:t>
            </a:r>
            <a:r>
              <a:rPr lang="en-US" sz="2200" i="1" dirty="0" smtClean="0"/>
              <a:t>teaching school</a:t>
            </a:r>
            <a:r>
              <a:rPr lang="en-US" sz="2200" dirty="0" smtClean="0"/>
              <a:t>, </a:t>
            </a:r>
            <a:r>
              <a:rPr lang="en-US" sz="2200" dirty="0" err="1" smtClean="0"/>
              <a:t>anggaran</a:t>
            </a:r>
            <a:r>
              <a:rPr lang="en-US" sz="2200" dirty="0" smtClean="0"/>
              <a:t>);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 smtClean="0"/>
              <a:t>Penataan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penerimaan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calon</a:t>
            </a:r>
            <a:r>
              <a:rPr lang="en-US" sz="2200" dirty="0" smtClean="0"/>
              <a:t> guru di </a:t>
            </a:r>
            <a:r>
              <a:rPr lang="en-US" sz="2200" dirty="0" err="1" smtClean="0"/>
              <a:t>universitas</a:t>
            </a:r>
            <a:r>
              <a:rPr lang="en-US" sz="2200" dirty="0" smtClean="0"/>
              <a:t> LPTK yang </a:t>
            </a:r>
            <a:r>
              <a:rPr lang="en-US" sz="2200" dirty="0" err="1" smtClean="0"/>
              <a:t>selektif</a:t>
            </a:r>
            <a:r>
              <a:rPr lang="en-US" sz="2200" dirty="0" smtClean="0"/>
              <a:t>;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/>
              <a:t>Rancangan</a:t>
            </a:r>
            <a:r>
              <a:rPr lang="en-US" sz="2200" dirty="0"/>
              <a:t> model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profesi</a:t>
            </a:r>
            <a:r>
              <a:rPr lang="en-US" sz="2200" dirty="0"/>
              <a:t> </a:t>
            </a:r>
            <a:r>
              <a:rPr lang="en-US" sz="2200" dirty="0" err="1"/>
              <a:t>berkelanjutan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kompetensi</a:t>
            </a:r>
            <a:r>
              <a:rPr lang="en-US" sz="2200" dirty="0"/>
              <a:t> &amp; </a:t>
            </a:r>
            <a:r>
              <a:rPr lang="en-US" sz="2200" dirty="0" err="1"/>
              <a:t>jaminan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karir</a:t>
            </a:r>
            <a:r>
              <a:rPr lang="en-US" sz="2200" dirty="0"/>
              <a:t> </a:t>
            </a:r>
            <a:r>
              <a:rPr lang="en-US" sz="2200" dirty="0" err="1"/>
              <a:t>profesional</a:t>
            </a:r>
            <a:r>
              <a:rPr lang="en-US" sz="2200" dirty="0"/>
              <a:t> guru; 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200" dirty="0" err="1" smtClean="0"/>
              <a:t>Kebutuhan</a:t>
            </a:r>
            <a:r>
              <a:rPr lang="en-US" sz="2200" dirty="0" smtClean="0"/>
              <a:t> </a:t>
            </a:r>
            <a:r>
              <a:rPr lang="en-US" sz="2200" dirty="0" err="1" smtClean="0"/>
              <a:t>anggaran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pemanfaatannya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 smtClean="0"/>
              <a:t>revitalisasi</a:t>
            </a:r>
            <a:r>
              <a:rPr lang="en-US" sz="2200" dirty="0" smtClean="0"/>
              <a:t> LPTK.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98E3A-BCBC-497F-B755-6BE7A86A1D42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alt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99306" y="36094"/>
            <a:ext cx="76867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Hal-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hal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Perlu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Dipastikan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Revitalisasi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</a:rPr>
              <a:t>LPTK</a:t>
            </a:r>
            <a:endParaRPr lang="id-ID" sz="2000" b="1" baseline="-250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5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808" y="2993299"/>
            <a:ext cx="4104456" cy="1362075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3000372"/>
            <a:ext cx="1000132" cy="135732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id-ID" sz="9600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/>
              <a:t>Guru: </a:t>
            </a:r>
            <a:r>
              <a:rPr lang="en-US" sz="3600" b="1" dirty="0" err="1" smtClean="0"/>
              <a:t>Faktor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Kunci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Kualitas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Pendidikan</a:t>
            </a:r>
            <a:r>
              <a:rPr lang="en-US" sz="3600" b="1" dirty="0" smtClean="0"/>
              <a:t> </a:t>
            </a:r>
            <a:r>
              <a:rPr lang="en-US" sz="2000" b="1" dirty="0" smtClean="0"/>
              <a:t>(2)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892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pengetahuan</a:t>
            </a:r>
            <a:r>
              <a:rPr lang="en-US" sz="2500" dirty="0"/>
              <a:t>, </a:t>
            </a:r>
            <a:r>
              <a:rPr lang="en-US" sz="2500" dirty="0" err="1"/>
              <a:t>tetapi</a:t>
            </a:r>
            <a:r>
              <a:rPr lang="en-US" sz="2500" dirty="0"/>
              <a:t> </a:t>
            </a:r>
            <a:r>
              <a:rPr lang="en-US" sz="2500" dirty="0" err="1"/>
              <a:t>melalui</a:t>
            </a:r>
            <a:r>
              <a:rPr lang="en-US" sz="2500" dirty="0"/>
              <a:t> </a:t>
            </a:r>
            <a:r>
              <a:rPr lang="en-US" sz="2500" dirty="0" smtClean="0"/>
              <a:t>guru </a:t>
            </a:r>
            <a:r>
              <a:rPr lang="en-US" sz="2500" dirty="0" err="1" smtClean="0"/>
              <a:t>pengetahuan</a:t>
            </a:r>
            <a:r>
              <a:rPr lang="en-US" sz="2500" dirty="0" smtClean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ditransmisikan</a:t>
            </a:r>
            <a:r>
              <a:rPr lang="en-US" sz="2500" dirty="0"/>
              <a:t> </a:t>
            </a:r>
            <a:r>
              <a:rPr lang="en-US" sz="2500" dirty="0" err="1"/>
              <a:t>kepada</a:t>
            </a:r>
            <a:r>
              <a:rPr lang="en-US" sz="2500" dirty="0"/>
              <a:t> </a:t>
            </a:r>
            <a:r>
              <a:rPr lang="en-US" sz="2500" dirty="0" err="1"/>
              <a:t>peserta</a:t>
            </a:r>
            <a:r>
              <a:rPr lang="en-US" sz="2500" dirty="0"/>
              <a:t> </a:t>
            </a:r>
            <a:r>
              <a:rPr lang="en-US" sz="2500" dirty="0" err="1"/>
              <a:t>didik</a:t>
            </a:r>
            <a:r>
              <a:rPr lang="en-US" sz="2500" dirty="0"/>
              <a:t>. </a:t>
            </a:r>
            <a:r>
              <a:rPr lang="en-US" sz="2500" dirty="0" smtClean="0"/>
              <a:t>Guru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sosok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</a:t>
            </a:r>
            <a:r>
              <a:rPr lang="en-US" sz="2500" dirty="0" err="1" smtClean="0"/>
              <a:t>sumber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pembelajaran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praktik</a:t>
            </a:r>
            <a:r>
              <a:rPr lang="en-US" sz="2500" dirty="0" smtClean="0"/>
              <a:t> </a:t>
            </a:r>
            <a:r>
              <a:rPr lang="en-US" sz="2500" dirty="0" err="1" smtClean="0"/>
              <a:t>pendidikan</a:t>
            </a:r>
            <a:r>
              <a:rPr lang="en-US" sz="2500" dirty="0" smtClean="0"/>
              <a:t> di </a:t>
            </a:r>
            <a:r>
              <a:rPr lang="en-US" sz="2500" dirty="0" err="1" smtClean="0"/>
              <a:t>sekolah</a:t>
            </a:r>
            <a:r>
              <a:rPr lang="en-US" sz="2500" dirty="0" smtClean="0"/>
              <a:t>.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smtClean="0"/>
              <a:t>Guru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kompetensi</a:t>
            </a:r>
            <a:r>
              <a:rPr lang="en-US" sz="2500" dirty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, </a:t>
            </a:r>
            <a:r>
              <a:rPr lang="en-US" sz="2500" dirty="0" err="1" smtClean="0"/>
              <a:t>baik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hal</a:t>
            </a:r>
            <a:r>
              <a:rPr lang="en-US" sz="2500" dirty="0" smtClean="0"/>
              <a:t> </a:t>
            </a:r>
            <a:r>
              <a:rPr lang="en-US" sz="2500" dirty="0" err="1" smtClean="0"/>
              <a:t>penguasaan</a:t>
            </a:r>
            <a:r>
              <a:rPr lang="en-US" sz="2500" dirty="0" smtClean="0"/>
              <a:t> </a:t>
            </a:r>
            <a:r>
              <a:rPr lang="en-US" sz="2500" i="1" dirty="0" smtClean="0"/>
              <a:t>subject knowledge</a:t>
            </a:r>
            <a:r>
              <a:rPr lang="en-US" sz="2500" dirty="0" smtClean="0"/>
              <a:t> </a:t>
            </a:r>
            <a:r>
              <a:rPr lang="en-US" sz="2500" dirty="0" err="1" smtClean="0"/>
              <a:t>maupun</a:t>
            </a:r>
            <a:r>
              <a:rPr lang="en-US" sz="2500" dirty="0" smtClean="0"/>
              <a:t> </a:t>
            </a:r>
            <a:r>
              <a:rPr lang="en-US" sz="2500" i="1" dirty="0" smtClean="0"/>
              <a:t>pedagogical knowledge</a:t>
            </a:r>
            <a:r>
              <a:rPr lang="en-US" sz="2500" dirty="0" smtClean="0"/>
              <a:t>, </a:t>
            </a:r>
            <a:r>
              <a:rPr lang="en-US" sz="2500" dirty="0" err="1"/>
              <a:t>berpengaruh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hasil</a:t>
            </a:r>
            <a:r>
              <a:rPr lang="en-US" sz="2500" dirty="0"/>
              <a:t> </a:t>
            </a:r>
            <a:r>
              <a:rPr lang="en-US" sz="2500" dirty="0" err="1"/>
              <a:t>belajar</a:t>
            </a:r>
            <a:r>
              <a:rPr lang="en-US" sz="2500" dirty="0"/>
              <a:t> </a:t>
            </a:r>
            <a:r>
              <a:rPr lang="en-US" sz="2500" dirty="0" err="1" smtClean="0"/>
              <a:t>murid</a:t>
            </a:r>
            <a:r>
              <a:rPr lang="en-US" sz="2500" dirty="0" smtClean="0"/>
              <a:t>, </a:t>
            </a:r>
            <a:r>
              <a:rPr lang="en-US" sz="2500" dirty="0"/>
              <a:t>yang </a:t>
            </a:r>
            <a:r>
              <a:rPr lang="en-US" sz="2500" dirty="0" err="1"/>
              <a:t>tercermin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pencapaian</a:t>
            </a:r>
            <a:r>
              <a:rPr lang="en-US" sz="2500" dirty="0"/>
              <a:t> </a:t>
            </a:r>
            <a:r>
              <a:rPr lang="en-US" sz="2500" dirty="0" err="1"/>
              <a:t>akademik</a:t>
            </a:r>
            <a:r>
              <a:rPr lang="en-US" sz="2500" dirty="0"/>
              <a:t> </a:t>
            </a:r>
            <a:r>
              <a:rPr lang="en-US" sz="2500" dirty="0" err="1"/>
              <a:t>tinggi</a:t>
            </a:r>
            <a:r>
              <a:rPr lang="en-US" sz="2500" dirty="0"/>
              <a:t>. </a:t>
            </a:r>
            <a:endParaRPr lang="en-US" sz="25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500" dirty="0" err="1" smtClean="0"/>
              <a:t>Metode</a:t>
            </a:r>
            <a:r>
              <a:rPr lang="en-US" sz="2500" dirty="0" smtClean="0"/>
              <a:t> </a:t>
            </a:r>
            <a:r>
              <a:rPr lang="en-US" sz="2500" dirty="0" err="1" smtClean="0"/>
              <a:t>pengajaran</a:t>
            </a:r>
            <a:r>
              <a:rPr lang="en-US" sz="2500" dirty="0" smtClean="0"/>
              <a:t> </a:t>
            </a:r>
            <a:r>
              <a:rPr lang="en-US" sz="2500" dirty="0" err="1" smtClean="0"/>
              <a:t>juga</a:t>
            </a:r>
            <a:r>
              <a:rPr lang="en-US" sz="2500" dirty="0" smtClean="0"/>
              <a:t> </a:t>
            </a:r>
            <a:r>
              <a:rPr lang="en-US" sz="2500" dirty="0" err="1" smtClean="0"/>
              <a:t>berpengaruh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 </a:t>
            </a:r>
            <a:r>
              <a:rPr lang="en-US" sz="2500" dirty="0" err="1" smtClean="0"/>
              <a:t>terhadap</a:t>
            </a:r>
            <a:r>
              <a:rPr lang="en-US" sz="2500" dirty="0" smtClean="0"/>
              <a:t> </a:t>
            </a:r>
            <a:r>
              <a:rPr lang="en-US" sz="2500" dirty="0" err="1" smtClean="0"/>
              <a:t>efektivitas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pembelajaran</a:t>
            </a:r>
            <a:r>
              <a:rPr lang="en-US" sz="2500" dirty="0" smtClean="0"/>
              <a:t>, yang </a:t>
            </a:r>
            <a:r>
              <a:rPr lang="en-US" sz="2500" dirty="0" err="1" smtClean="0"/>
              <a:t>ditandai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kemampuan</a:t>
            </a:r>
            <a:r>
              <a:rPr lang="en-US" sz="2500" dirty="0" smtClean="0"/>
              <a:t> </a:t>
            </a:r>
            <a:r>
              <a:rPr lang="en-US" sz="2500" dirty="0" err="1" smtClean="0"/>
              <a:t>siswa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menyerap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mencerna</a:t>
            </a:r>
            <a:r>
              <a:rPr lang="en-US" sz="2500" dirty="0" smtClean="0"/>
              <a:t> </a:t>
            </a:r>
            <a:r>
              <a:rPr lang="en-US" sz="2500" dirty="0" err="1" smtClean="0"/>
              <a:t>materi</a:t>
            </a:r>
            <a:r>
              <a:rPr lang="en-US" sz="2500" dirty="0" smtClean="0"/>
              <a:t> </a:t>
            </a:r>
            <a:r>
              <a:rPr lang="en-US" sz="2500" dirty="0" err="1" smtClean="0"/>
              <a:t>pelajaran</a:t>
            </a:r>
            <a:r>
              <a:rPr lang="en-US" sz="2500" dirty="0" smtClean="0"/>
              <a:t>.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98E3A-BCBC-497F-B755-6BE7A86A1D42}" type="slidenum">
              <a:rPr lang="en-US" altLang="id-ID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89142" y="332656"/>
            <a:ext cx="7686700" cy="62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Hasil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Penelitian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Kondisi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di Indonesia</a:t>
            </a:r>
            <a:endParaRPr lang="id-ID" sz="4400" b="1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584" y="1526582"/>
            <a:ext cx="7488832" cy="4831376"/>
          </a:xfrm>
        </p:spPr>
        <p:txBody>
          <a:bodyPr>
            <a:noAutofit/>
          </a:bodyPr>
          <a:lstStyle/>
          <a:p>
            <a:pPr marL="360363" indent="-360363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200" b="1" dirty="0" err="1" smtClean="0"/>
              <a:t>Hasil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studi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Suryadarma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dkk</a:t>
            </a:r>
            <a:r>
              <a:rPr lang="en-AU" sz="2200" b="1" dirty="0" smtClean="0"/>
              <a:t>, 2006 &amp; </a:t>
            </a:r>
            <a:r>
              <a:rPr lang="en-AU" sz="2200" b="1" dirty="0" err="1" smtClean="0"/>
              <a:t>Suharti</a:t>
            </a:r>
            <a:r>
              <a:rPr lang="en-AU" sz="2200" b="1" dirty="0" smtClean="0"/>
              <a:t> 2013</a:t>
            </a:r>
            <a:endParaRPr lang="da-DK" sz="2200" b="1" dirty="0" smtClean="0"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AU" sz="2200" dirty="0" err="1" smtClean="0"/>
              <a:t>Sekolah</a:t>
            </a:r>
            <a:r>
              <a:rPr lang="en-AU" sz="2200" dirty="0" smtClean="0"/>
              <a:t> </a:t>
            </a:r>
            <a:r>
              <a:rPr lang="en-AU" sz="2200" dirty="0" err="1" smtClean="0"/>
              <a:t>dengan</a:t>
            </a:r>
            <a:r>
              <a:rPr lang="en-AU" sz="2200" dirty="0" smtClean="0"/>
              <a:t> guru </a:t>
            </a:r>
            <a:r>
              <a:rPr lang="en-AU" sz="2200" dirty="0" err="1" smtClean="0"/>
              <a:t>dan</a:t>
            </a:r>
            <a:r>
              <a:rPr lang="en-AU" sz="2200" dirty="0" smtClean="0"/>
              <a:t> </a:t>
            </a:r>
            <a:r>
              <a:rPr lang="en-AU" sz="2200" dirty="0" err="1" smtClean="0"/>
              <a:t>kepala</a:t>
            </a:r>
            <a:r>
              <a:rPr lang="en-AU" sz="2200" dirty="0" smtClean="0"/>
              <a:t> </a:t>
            </a:r>
            <a:r>
              <a:rPr lang="en-AU" sz="2200" dirty="0" err="1" smtClean="0"/>
              <a:t>sekolah</a:t>
            </a:r>
            <a:r>
              <a:rPr lang="en-AU" sz="2200" dirty="0" smtClean="0"/>
              <a:t> </a:t>
            </a:r>
            <a:r>
              <a:rPr lang="en-AU" sz="2200" dirty="0" err="1" smtClean="0"/>
              <a:t>berkualifikasi</a:t>
            </a:r>
            <a:r>
              <a:rPr lang="en-AU" sz="2200" dirty="0" smtClean="0"/>
              <a:t> </a:t>
            </a:r>
            <a:r>
              <a:rPr lang="en-AU" sz="2200" dirty="0" err="1" smtClean="0"/>
              <a:t>akademik</a:t>
            </a:r>
            <a:r>
              <a:rPr lang="en-AU" sz="2200" dirty="0" smtClean="0"/>
              <a:t> </a:t>
            </a:r>
            <a:r>
              <a:rPr lang="en-AU" sz="2200" dirty="0" err="1" smtClean="0"/>
              <a:t>lebih</a:t>
            </a:r>
            <a:r>
              <a:rPr lang="en-AU" sz="2200" dirty="0" smtClean="0"/>
              <a:t> </a:t>
            </a:r>
            <a:r>
              <a:rPr lang="en-AU" sz="2200" dirty="0" err="1" smtClean="0"/>
              <a:t>tinggi</a:t>
            </a:r>
            <a:r>
              <a:rPr lang="en-AU" sz="2200" dirty="0" smtClean="0"/>
              <a:t> </a:t>
            </a:r>
            <a:r>
              <a:rPr lang="en-AU" sz="2200" dirty="0" err="1" smtClean="0"/>
              <a:t>dan</a:t>
            </a:r>
            <a:r>
              <a:rPr lang="en-AU" sz="2200" dirty="0" smtClean="0"/>
              <a:t> </a:t>
            </a:r>
            <a:r>
              <a:rPr lang="en-AU" sz="2200" dirty="0" err="1" smtClean="0"/>
              <a:t>lebih</a:t>
            </a:r>
            <a:r>
              <a:rPr lang="en-AU" sz="2200" dirty="0" smtClean="0"/>
              <a:t> </a:t>
            </a:r>
            <a:r>
              <a:rPr lang="en-AU" sz="2200" dirty="0" err="1" smtClean="0"/>
              <a:t>panjang</a:t>
            </a:r>
            <a:r>
              <a:rPr lang="en-AU" sz="2200" dirty="0" smtClean="0"/>
              <a:t> </a:t>
            </a:r>
            <a:r>
              <a:rPr lang="en-AU" sz="2200" dirty="0" err="1" smtClean="0"/>
              <a:t>masa</a:t>
            </a:r>
            <a:r>
              <a:rPr lang="en-AU" sz="2200" dirty="0" smtClean="0"/>
              <a:t> </a:t>
            </a:r>
            <a:r>
              <a:rPr lang="en-AU" sz="2200" dirty="0" err="1" smtClean="0"/>
              <a:t>kerja</a:t>
            </a:r>
            <a:r>
              <a:rPr lang="en-AU" sz="2200" dirty="0" smtClean="0"/>
              <a:t> </a:t>
            </a:r>
            <a:r>
              <a:rPr lang="en-AU" sz="2200" dirty="0" err="1" smtClean="0"/>
              <a:t>tidak</a:t>
            </a:r>
            <a:r>
              <a:rPr lang="en-AU" sz="2200" dirty="0" smtClean="0"/>
              <a:t> </a:t>
            </a:r>
            <a:r>
              <a:rPr lang="en-AU" sz="2200" dirty="0" err="1" smtClean="0"/>
              <a:t>selalu</a:t>
            </a:r>
            <a:r>
              <a:rPr lang="en-AU" sz="2200" dirty="0" smtClean="0"/>
              <a:t> </a:t>
            </a:r>
            <a:r>
              <a:rPr lang="en-AU" sz="2200" dirty="0" err="1" smtClean="0"/>
              <a:t>berpengaruh</a:t>
            </a:r>
            <a:r>
              <a:rPr lang="en-AU" sz="2200" dirty="0" smtClean="0"/>
              <a:t> </a:t>
            </a:r>
            <a:r>
              <a:rPr lang="en-AU" sz="2200" dirty="0" err="1" smtClean="0"/>
              <a:t>pada</a:t>
            </a:r>
            <a:r>
              <a:rPr lang="en-AU" sz="2200" dirty="0" smtClean="0"/>
              <a:t> </a:t>
            </a:r>
            <a:r>
              <a:rPr lang="en-AU" sz="2200" dirty="0" err="1" smtClean="0"/>
              <a:t>perbaikan</a:t>
            </a:r>
            <a:r>
              <a:rPr lang="en-AU" sz="2200" dirty="0" smtClean="0"/>
              <a:t> </a:t>
            </a:r>
            <a:r>
              <a:rPr lang="en-AU" sz="2200" dirty="0" err="1" smtClean="0"/>
              <a:t>prestasi</a:t>
            </a:r>
            <a:r>
              <a:rPr lang="en-AU" sz="2200" dirty="0" smtClean="0"/>
              <a:t> </a:t>
            </a:r>
            <a:r>
              <a:rPr lang="en-AU" sz="2200" dirty="0" err="1" smtClean="0"/>
              <a:t>akademik</a:t>
            </a:r>
            <a:r>
              <a:rPr lang="en-AU" sz="2200" dirty="0" smtClean="0"/>
              <a:t> </a:t>
            </a:r>
            <a:r>
              <a:rPr lang="en-AU" sz="2200" dirty="0" err="1" smtClean="0"/>
              <a:t>siswa</a:t>
            </a:r>
            <a:r>
              <a:rPr lang="en-AU" sz="2200" dirty="0" smtClean="0"/>
              <a:t> (</a:t>
            </a:r>
            <a:r>
              <a:rPr lang="en-AU" sz="2200" dirty="0" err="1" smtClean="0"/>
              <a:t>diukur</a:t>
            </a:r>
            <a:r>
              <a:rPr lang="en-AU" sz="2200" dirty="0" smtClean="0"/>
              <a:t> </a:t>
            </a:r>
            <a:r>
              <a:rPr lang="en-AU" sz="2200" dirty="0" err="1" smtClean="0"/>
              <a:t>dengan</a:t>
            </a:r>
            <a:r>
              <a:rPr lang="en-AU" sz="2200" dirty="0" smtClean="0"/>
              <a:t> </a:t>
            </a:r>
            <a:r>
              <a:rPr lang="en-AU" sz="2200" dirty="0" err="1" smtClean="0"/>
              <a:t>nilai</a:t>
            </a:r>
            <a:r>
              <a:rPr lang="en-AU" sz="2200" dirty="0" smtClean="0"/>
              <a:t> UN).</a:t>
            </a:r>
            <a:endParaRPr lang="id-ID" sz="22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0000FF"/>
                </a:solidFill>
              </a:rPr>
              <a:t>Anggaran pendidikan yang besar di tingkat kab/kota dan sekolah tidak (selalu) berpengaruh signifikan terhadap peningkatan hasil belajar siswa</a:t>
            </a:r>
            <a:r>
              <a:rPr lang="id-ID" sz="2200" dirty="0" smtClean="0"/>
              <a:t>.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3068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59075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Rectangle 6"/>
          <p:cNvSpPr>
            <a:spLocks noChangeArrowheads="1"/>
          </p:cNvSpPr>
          <p:nvPr/>
        </p:nvSpPr>
        <p:spPr bwMode="auto">
          <a:xfrm rot="9088777">
            <a:off x="44450" y="1044575"/>
            <a:ext cx="252413" cy="252413"/>
          </a:xfrm>
          <a:prstGeom prst="rect">
            <a:avLst/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9078" name="Rectangle 7"/>
          <p:cNvSpPr>
            <a:spLocks noChangeArrowheads="1"/>
          </p:cNvSpPr>
          <p:nvPr/>
        </p:nvSpPr>
        <p:spPr bwMode="auto">
          <a:xfrm rot="9088777">
            <a:off x="258763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759436"/>
              </a:gs>
              <a:gs pos="79999">
                <a:srgbClr val="9BC247"/>
              </a:gs>
              <a:gs pos="100000">
                <a:srgbClr val="9BC54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9079" name="Rectangle 8"/>
          <p:cNvSpPr>
            <a:spLocks noChangeArrowheads="1"/>
          </p:cNvSpPr>
          <p:nvPr/>
        </p:nvSpPr>
        <p:spPr bwMode="auto">
          <a:xfrm rot="9088777">
            <a:off x="446088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9080" name="Title 6"/>
          <p:cNvSpPr>
            <a:spLocks noGrp="1" noChangeArrowheads="1"/>
          </p:cNvSpPr>
          <p:nvPr>
            <p:ph type="title"/>
          </p:nvPr>
        </p:nvSpPr>
        <p:spPr>
          <a:xfrm>
            <a:off x="957263" y="71438"/>
            <a:ext cx="7686675" cy="928687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zh-CN" sz="2800" b="1" dirty="0" err="1" smtClean="0">
                <a:latin typeface="Cambria" pitchFamily="18" charset="0"/>
              </a:rPr>
              <a:t>Dampak</a:t>
            </a:r>
            <a:r>
              <a:rPr lang="en-US" altLang="zh-CN" sz="2800" b="1" dirty="0" smtClean="0">
                <a:latin typeface="Cambria" pitchFamily="18" charset="0"/>
              </a:rPr>
              <a:t> </a:t>
            </a:r>
            <a:r>
              <a:rPr lang="en-US" altLang="zh-CN" sz="2800" b="1" dirty="0" err="1" smtClean="0">
                <a:latin typeface="Cambria" pitchFamily="18" charset="0"/>
              </a:rPr>
              <a:t>Peningkatan</a:t>
            </a:r>
            <a:r>
              <a:rPr lang="en-US" altLang="zh-CN" sz="2800" b="1" dirty="0" smtClean="0">
                <a:latin typeface="Cambria" pitchFamily="18" charset="0"/>
              </a:rPr>
              <a:t> </a:t>
            </a:r>
            <a:r>
              <a:rPr lang="en-US" altLang="zh-CN" sz="2800" b="1" dirty="0" err="1" smtClean="0">
                <a:latin typeface="Cambria" pitchFamily="18" charset="0"/>
              </a:rPr>
              <a:t>Kualifikasi</a:t>
            </a:r>
            <a:r>
              <a:rPr lang="en-US" altLang="zh-CN" sz="2800" b="1" dirty="0" smtClean="0">
                <a:latin typeface="Cambria" pitchFamily="18" charset="0"/>
              </a:rPr>
              <a:t> </a:t>
            </a:r>
            <a:r>
              <a:rPr lang="id-ID" altLang="zh-CN" sz="2800" b="1" dirty="0" smtClean="0">
                <a:latin typeface="Cambria" pitchFamily="18" charset="0"/>
              </a:rPr>
              <a:t/>
            </a:r>
            <a:br>
              <a:rPr lang="id-ID" altLang="zh-CN" sz="2800" b="1" dirty="0" smtClean="0">
                <a:latin typeface="Cambria" pitchFamily="18" charset="0"/>
              </a:rPr>
            </a:br>
            <a:r>
              <a:rPr lang="en-US" altLang="zh-CN" sz="2800" b="1" dirty="0" err="1" smtClean="0">
                <a:latin typeface="Cambria" pitchFamily="18" charset="0"/>
              </a:rPr>
              <a:t>dan</a:t>
            </a:r>
            <a:r>
              <a:rPr lang="en-US" altLang="zh-CN" sz="2800" b="1" dirty="0" smtClean="0">
                <a:latin typeface="Cambria" pitchFamily="18" charset="0"/>
              </a:rPr>
              <a:t> </a:t>
            </a:r>
            <a:r>
              <a:rPr lang="en-US" altLang="zh-CN" sz="2800" b="1" dirty="0" err="1" smtClean="0">
                <a:latin typeface="Cambria" pitchFamily="18" charset="0"/>
              </a:rPr>
              <a:t>Sertifikasi</a:t>
            </a:r>
            <a:endParaRPr lang="en-US" altLang="zh-CN" sz="2800" b="1" dirty="0" smtClean="0">
              <a:latin typeface="Cambria" pitchFamily="18" charset="0"/>
            </a:endParaRPr>
          </a:p>
        </p:txBody>
      </p:sp>
      <p:sp>
        <p:nvSpPr>
          <p:cNvPr id="259081" name="Content Placeholder 8"/>
          <p:cNvSpPr>
            <a:spLocks noGrp="1" noChangeArrowheads="1"/>
          </p:cNvSpPr>
          <p:nvPr>
            <p:ph idx="4294967295"/>
          </p:nvPr>
        </p:nvSpPr>
        <p:spPr>
          <a:xfrm>
            <a:off x="342900" y="1354138"/>
            <a:ext cx="8229600" cy="12255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200" dirty="0" err="1" smtClean="0">
                <a:latin typeface="Cambria" pitchFamily="18" charset="0"/>
              </a:rPr>
              <a:t>Peningkatan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kualifikasi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akademik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dan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sertifikasi</a:t>
            </a:r>
            <a:r>
              <a:rPr lang="en-US" altLang="zh-CN" sz="2200" dirty="0" smtClean="0">
                <a:latin typeface="Cambria" pitchFamily="18" charset="0"/>
              </a:rPr>
              <a:t> guru </a:t>
            </a:r>
            <a:r>
              <a:rPr lang="en-US" altLang="zh-CN" sz="2200" b="1" dirty="0" err="1" smtClean="0">
                <a:latin typeface="Cambria" pitchFamily="18" charset="0"/>
              </a:rPr>
              <a:t>baru</a:t>
            </a:r>
            <a:r>
              <a:rPr lang="en-US" altLang="zh-CN" sz="2200" b="1" dirty="0" smtClean="0">
                <a:latin typeface="Cambria" pitchFamily="18" charset="0"/>
              </a:rPr>
              <a:t> </a:t>
            </a:r>
            <a:r>
              <a:rPr lang="en-US" altLang="zh-CN" sz="2200" b="1" dirty="0" err="1" smtClean="0">
                <a:latin typeface="Cambria" pitchFamily="18" charset="0"/>
              </a:rPr>
              <a:t>dapat</a:t>
            </a:r>
            <a:r>
              <a:rPr lang="en-US" altLang="zh-CN" sz="2200" b="1" dirty="0" smtClean="0">
                <a:latin typeface="Cambria" pitchFamily="18" charset="0"/>
              </a:rPr>
              <a:t> </a:t>
            </a:r>
            <a:r>
              <a:rPr lang="en-US" altLang="zh-CN" sz="2200" b="1" dirty="0" err="1" smtClean="0">
                <a:latin typeface="Cambria" pitchFamily="18" charset="0"/>
              </a:rPr>
              <a:t>meningkatkan</a:t>
            </a:r>
            <a:r>
              <a:rPr lang="en-US" altLang="zh-CN" sz="2200" b="1" dirty="0" smtClean="0">
                <a:latin typeface="Cambria" pitchFamily="18" charset="0"/>
              </a:rPr>
              <a:t> </a:t>
            </a:r>
            <a:r>
              <a:rPr lang="en-US" altLang="zh-CN" sz="2200" b="1" dirty="0" err="1" smtClean="0">
                <a:latin typeface="Cambria" pitchFamily="18" charset="0"/>
              </a:rPr>
              <a:t>kesejahteraan</a:t>
            </a:r>
            <a:r>
              <a:rPr lang="en-US" altLang="zh-CN" sz="2200" b="1" dirty="0" smtClean="0">
                <a:latin typeface="Cambria" pitchFamily="18" charset="0"/>
              </a:rPr>
              <a:t> guru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tetapi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belum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berhasil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meningkatkan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kualitas</a:t>
            </a:r>
            <a:r>
              <a:rPr lang="en-US" altLang="zh-CN" sz="2200" dirty="0" smtClean="0">
                <a:latin typeface="Cambria" pitchFamily="18" charset="0"/>
              </a:rPr>
              <a:t> </a:t>
            </a:r>
            <a:r>
              <a:rPr lang="en-US" altLang="zh-CN" sz="2200" dirty="0" err="1" smtClean="0">
                <a:latin typeface="Cambria" pitchFamily="18" charset="0"/>
              </a:rPr>
              <a:t>pembelajaran</a:t>
            </a:r>
            <a:r>
              <a:rPr lang="en-US" altLang="zh-CN" sz="2200" dirty="0" smtClean="0">
                <a:latin typeface="Cambria" pitchFamily="18" charset="0"/>
              </a:rPr>
              <a:t>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zh-CN" sz="2400" dirty="0" smtClean="0">
              <a:latin typeface="Cambria" pitchFamily="18" charset="0"/>
            </a:endParaRPr>
          </a:p>
        </p:txBody>
      </p:sp>
      <p:pic>
        <p:nvPicPr>
          <p:cNvPr id="259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5400"/>
            <a:ext cx="8229600" cy="3641725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5" name="TextBox 7"/>
          <p:cNvSpPr>
            <a:spLocks noChangeArrowheads="1"/>
          </p:cNvSpPr>
          <p:nvPr/>
        </p:nvSpPr>
        <p:spPr bwMode="auto">
          <a:xfrm>
            <a:off x="381000" y="6299200"/>
            <a:ext cx="4610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50" i="1" dirty="0" err="1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Sumber</a:t>
            </a:r>
            <a:r>
              <a:rPr lang="en-US" altLang="zh-CN" sz="1050" i="1" dirty="0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: Chang, Mae Chu, </a:t>
            </a:r>
            <a:r>
              <a:rPr lang="en-US" altLang="zh-CN" sz="1050" i="1" dirty="0" err="1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dkk</a:t>
            </a:r>
            <a:r>
              <a:rPr lang="en-US" altLang="zh-CN" sz="1050" i="1" dirty="0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. 2014. </a:t>
            </a:r>
            <a:r>
              <a:rPr lang="en-US" altLang="zh-CN" sz="1050" i="1" dirty="0" err="1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Reformasi</a:t>
            </a:r>
            <a:r>
              <a:rPr lang="en-US" altLang="zh-CN" sz="1050" i="1" dirty="0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 guru di Indonesia. Bank </a:t>
            </a:r>
            <a:r>
              <a:rPr lang="en-US" altLang="zh-CN" sz="1050" i="1" dirty="0" err="1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Dunia</a:t>
            </a:r>
            <a:r>
              <a:rPr lang="en-US" altLang="zh-CN" sz="1050" i="1" dirty="0">
                <a:solidFill>
                  <a:srgbClr val="000000"/>
                </a:solidFill>
                <a:latin typeface="Cambria" pitchFamily="18" charset="0"/>
                <a:sym typeface="Calibri" pitchFamily="34" charset="0"/>
              </a:rPr>
              <a:t>.  </a:t>
            </a:r>
          </a:p>
        </p:txBody>
      </p:sp>
      <p:sp>
        <p:nvSpPr>
          <p:cNvPr id="259084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6813550" y="62071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A85DD2B-252B-4C78-85DC-72CB966EC045}" type="slidenum">
              <a:rPr lang="en-US" altLang="zh-CN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pPr eaLnBrk="1" hangingPunct="1"/>
              <a:t>5</a:t>
            </a:fld>
            <a:endParaRPr lang="en-US" altLang="zh-CN" sz="1800" dirty="0" smtClean="0">
              <a:solidFill>
                <a:srgbClr val="898989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363" y="5762625"/>
            <a:ext cx="2863850" cy="54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/>
              <a:t>Ditambah Uji Kompetensi Guru dan Teacher Absenteeism</a:t>
            </a:r>
          </a:p>
        </p:txBody>
      </p:sp>
      <p:sp>
        <p:nvSpPr>
          <p:cNvPr id="14" name="Oval 13"/>
          <p:cNvSpPr/>
          <p:nvPr/>
        </p:nvSpPr>
        <p:spPr>
          <a:xfrm>
            <a:off x="4067175" y="3716338"/>
            <a:ext cx="576263" cy="11525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7596188" y="3789363"/>
            <a:ext cx="568325" cy="1223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3795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0099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0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Rectangle 6"/>
          <p:cNvSpPr>
            <a:spLocks noChangeArrowheads="1"/>
          </p:cNvSpPr>
          <p:nvPr/>
        </p:nvSpPr>
        <p:spPr bwMode="auto">
          <a:xfrm rot="9088777">
            <a:off x="44450" y="1044575"/>
            <a:ext cx="252413" cy="252413"/>
          </a:xfrm>
          <a:prstGeom prst="rect">
            <a:avLst/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2" name="Rectangle 7"/>
          <p:cNvSpPr>
            <a:spLocks noChangeArrowheads="1"/>
          </p:cNvSpPr>
          <p:nvPr/>
        </p:nvSpPr>
        <p:spPr bwMode="auto">
          <a:xfrm rot="9088777">
            <a:off x="258763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759436"/>
              </a:gs>
              <a:gs pos="79999">
                <a:srgbClr val="9BC247"/>
              </a:gs>
              <a:gs pos="100000">
                <a:srgbClr val="9BC545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3" name="Rectangle 8"/>
          <p:cNvSpPr>
            <a:spLocks noChangeArrowheads="1"/>
          </p:cNvSpPr>
          <p:nvPr/>
        </p:nvSpPr>
        <p:spPr bwMode="auto">
          <a:xfrm rot="9088777">
            <a:off x="446088" y="1044575"/>
            <a:ext cx="252412" cy="252413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0104" name="Title 6"/>
          <p:cNvSpPr>
            <a:spLocks noGrp="1" noChangeArrowheads="1"/>
          </p:cNvSpPr>
          <p:nvPr>
            <p:ph type="title"/>
          </p:nvPr>
        </p:nvSpPr>
        <p:spPr>
          <a:xfrm>
            <a:off x="957263" y="71438"/>
            <a:ext cx="7686675" cy="928687"/>
          </a:xfrm>
        </p:spPr>
        <p:txBody>
          <a:bodyPr/>
          <a:lstStyle/>
          <a:p>
            <a:pPr algn="r" eaLnBrk="1" hangingPunct="1"/>
            <a:r>
              <a:rPr lang="en-US" altLang="zh-CN" sz="3200" b="1" i="1" dirty="0" err="1" smtClean="0">
                <a:solidFill>
                  <a:schemeClr val="tx2"/>
                </a:solidFill>
                <a:latin typeface="Cambria" pitchFamily="18" charset="0"/>
              </a:rPr>
              <a:t>Dampak</a:t>
            </a:r>
            <a:r>
              <a:rPr lang="en-US" altLang="zh-CN" sz="3200" b="1" i="1" dirty="0" smtClean="0">
                <a:solidFill>
                  <a:schemeClr val="tx2"/>
                </a:solidFill>
                <a:latin typeface="Cambria" pitchFamily="18" charset="0"/>
              </a:rPr>
              <a:t>....</a:t>
            </a:r>
          </a:p>
        </p:txBody>
      </p:sp>
      <p:sp>
        <p:nvSpPr>
          <p:cNvPr id="260105" name="Content Placeholder 8"/>
          <p:cNvSpPr>
            <a:spLocks noGrp="1" noChangeArrowheads="1"/>
          </p:cNvSpPr>
          <p:nvPr>
            <p:ph idx="4294967295"/>
          </p:nvPr>
        </p:nvSpPr>
        <p:spPr>
          <a:xfrm>
            <a:off x="271463" y="1339850"/>
            <a:ext cx="8229600" cy="45275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400" dirty="0" smtClean="0">
                <a:latin typeface="Cambria" pitchFamily="18" charset="0"/>
              </a:rPr>
              <a:t>Guru yang </a:t>
            </a:r>
            <a:r>
              <a:rPr lang="en-US" altLang="zh-CN" sz="2400" dirty="0" err="1" smtClean="0">
                <a:latin typeface="Cambria" pitchFamily="18" charset="0"/>
              </a:rPr>
              <a:t>telah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disertifikasi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belum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menunjukkan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perbedaan</a:t>
            </a:r>
            <a:r>
              <a:rPr lang="en-US" altLang="zh-CN" sz="2400" dirty="0" smtClean="0">
                <a:latin typeface="Cambria" pitchFamily="18" charset="0"/>
              </a:rPr>
              <a:t> yang </a:t>
            </a:r>
            <a:r>
              <a:rPr lang="en-US" altLang="zh-CN" sz="2400" dirty="0" err="1" smtClean="0">
                <a:latin typeface="Cambria" pitchFamily="18" charset="0"/>
              </a:rPr>
              <a:t>signifikan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dalam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meningkatkan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hasil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belajar</a:t>
            </a:r>
            <a:r>
              <a:rPr lang="en-US" altLang="zh-CN" sz="2400" dirty="0" smtClean="0">
                <a:latin typeface="Cambria" pitchFamily="18" charset="0"/>
              </a:rPr>
              <a:t> </a:t>
            </a:r>
            <a:r>
              <a:rPr lang="en-US" altLang="zh-CN" sz="2400" dirty="0" err="1" smtClean="0">
                <a:latin typeface="Cambria" pitchFamily="18" charset="0"/>
              </a:rPr>
              <a:t>siswa</a:t>
            </a:r>
            <a:endParaRPr lang="en-US" altLang="zh-CN" sz="2400" dirty="0" smtClean="0">
              <a:latin typeface="Cambr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zh-CN" sz="2400" dirty="0" smtClean="0">
              <a:latin typeface="Cambria" pitchFamily="18" charset="0"/>
            </a:endParaRPr>
          </a:p>
        </p:txBody>
      </p:sp>
      <p:sp>
        <p:nvSpPr>
          <p:cNvPr id="260106" name="TextBox 7"/>
          <p:cNvSpPr>
            <a:spLocks noChangeArrowheads="1"/>
          </p:cNvSpPr>
          <p:nvPr/>
        </p:nvSpPr>
        <p:spPr bwMode="auto">
          <a:xfrm>
            <a:off x="357188" y="5778500"/>
            <a:ext cx="5988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i="1" dirty="0" err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Sumber</a:t>
            </a:r>
            <a:r>
              <a:rPr lang="en-US" altLang="zh-CN" sz="1400" i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: Chang, Mae Chu, </a:t>
            </a:r>
            <a:r>
              <a:rPr lang="en-US" altLang="zh-CN" sz="1400" i="1" dirty="0" err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dkk</a:t>
            </a:r>
            <a:r>
              <a:rPr lang="en-US" altLang="zh-CN" sz="1400" i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 2014. </a:t>
            </a:r>
            <a:r>
              <a:rPr lang="en-US" altLang="zh-CN" sz="1400" i="1" dirty="0" err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Reformasi</a:t>
            </a:r>
            <a:r>
              <a:rPr lang="en-US" altLang="zh-CN" sz="1400" i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guru di Indonesia. Bank </a:t>
            </a:r>
            <a:r>
              <a:rPr lang="en-US" altLang="zh-CN" sz="1400" i="1" dirty="0" err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Dunia</a:t>
            </a:r>
            <a:r>
              <a:rPr lang="en-US" altLang="zh-CN" sz="1400" i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  </a:t>
            </a:r>
          </a:p>
        </p:txBody>
      </p:sp>
      <p:pic>
        <p:nvPicPr>
          <p:cNvPr id="260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49500"/>
            <a:ext cx="8534400" cy="33782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8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6853572" y="608279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38D2C55-A4B6-493E-89EB-84ACC556959F}" type="slidenum">
              <a:rPr lang="en-US" altLang="zh-CN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pPr eaLnBrk="1" hangingPunct="1"/>
              <a:t>6</a:t>
            </a:fld>
            <a:endParaRPr lang="en-US" altLang="zh-CN" sz="1800" dirty="0" smtClean="0">
              <a:solidFill>
                <a:srgbClr val="898989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35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>Program </a:t>
            </a:r>
            <a:r>
              <a:rPr lang="en-US" sz="3600" b="1" dirty="0" err="1" smtClean="0"/>
              <a:t>Sertifikasi</a:t>
            </a:r>
            <a:r>
              <a:rPr lang="en-US" sz="3600" b="1" dirty="0" smtClean="0"/>
              <a:t> &amp; </a:t>
            </a:r>
            <a:r>
              <a:rPr lang="en-US" sz="3600" b="1" dirty="0" err="1" smtClean="0"/>
              <a:t>Mutu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rgbClr val="0000FF"/>
                </a:solidFill>
              </a:rPr>
              <a:t>Program </a:t>
            </a:r>
            <a:r>
              <a:rPr lang="id-ID" sz="2800" dirty="0">
                <a:solidFill>
                  <a:srgbClr val="0000FF"/>
                </a:solidFill>
              </a:rPr>
              <a:t>sertifikasi kompetensi guru </a:t>
            </a:r>
            <a:r>
              <a:rPr lang="id-ID" sz="2800" dirty="0"/>
              <a:t>berhasil meningkatkan kesejahteraan guru, tetapi </a:t>
            </a:r>
            <a:r>
              <a:rPr lang="id-ID" b="1" dirty="0">
                <a:solidFill>
                  <a:srgbClr val="0000FF"/>
                </a:solidFill>
              </a:rPr>
              <a:t>belum mampu</a:t>
            </a:r>
            <a:r>
              <a:rPr lang="id-ID" sz="2800" dirty="0">
                <a:solidFill>
                  <a:srgbClr val="0000FF"/>
                </a:solidFill>
              </a:rPr>
              <a:t> meningkatkan mutu dan hasil pembelajaran</a:t>
            </a:r>
            <a:r>
              <a:rPr lang="id-ID" sz="2800" dirty="0" smtClean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rgbClr val="0000FF"/>
                </a:solidFill>
              </a:rPr>
              <a:t>Program pelatihan guru</a:t>
            </a:r>
            <a:r>
              <a:rPr lang="id-ID" sz="2800" dirty="0" smtClean="0"/>
              <a:t> untuk sertifikasi </a:t>
            </a:r>
            <a:r>
              <a:rPr lang="id-ID" b="1" dirty="0" smtClean="0">
                <a:solidFill>
                  <a:srgbClr val="0000FF"/>
                </a:solidFill>
              </a:rPr>
              <a:t>tidak berpengaruh</a:t>
            </a:r>
            <a:r>
              <a:rPr lang="id-ID" sz="2800" dirty="0" smtClean="0"/>
              <a:t> pada peningkatan kompetensi: </a:t>
            </a:r>
            <a:r>
              <a:rPr lang="id-ID" sz="2800" dirty="0" smtClean="0">
                <a:solidFill>
                  <a:srgbClr val="0000FF"/>
                </a:solidFill>
              </a:rPr>
              <a:t>profesional dan pedagogi.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evaluasi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pelatihan</a:t>
            </a:r>
            <a:r>
              <a:rPr lang="en-US" sz="2800" dirty="0" smtClean="0"/>
              <a:t> guru agar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guru.</a:t>
            </a:r>
            <a:endParaRPr lang="id-ID" sz="28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5F10-8D42-4949-8403-B28728313F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4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Dampak</a:t>
            </a:r>
            <a:r>
              <a:rPr lang="en-A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24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Sertifikasi</a:t>
            </a:r>
            <a:r>
              <a:rPr lang="en-A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Guru:</a:t>
            </a:r>
            <a:br>
              <a:rPr lang="en-A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Program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sertifikasi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kompetensi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guru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berhasil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meningkatkan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kesejahteraan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guru,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tetapi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belum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mampu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meningkatkan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mutu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dan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hasil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AU" sz="1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pembelajaran</a:t>
            </a:r>
            <a:endParaRPr lang="en-AU" sz="18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B384-1C07-4C21-999F-5C2199990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926124"/>
            <a:ext cx="37592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1403648" y="2618237"/>
            <a:ext cx="129614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00" dirty="0" err="1" smtClean="0">
                <a:solidFill>
                  <a:sysClr val="windowText" lastClr="000000"/>
                </a:solidFill>
              </a:rPr>
              <a:t>Meningkatkan</a:t>
            </a:r>
            <a:endParaRPr lang="en-AU" sz="13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AU" sz="1300" dirty="0" err="1" smtClean="0">
                <a:solidFill>
                  <a:sysClr val="windowText" lastClr="000000"/>
                </a:solidFill>
              </a:rPr>
              <a:t>keterampilan</a:t>
            </a:r>
            <a:endParaRPr lang="en-AU" sz="1300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504" y="2618237"/>
            <a:ext cx="129614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00" dirty="0" err="1" smtClean="0">
                <a:solidFill>
                  <a:prstClr val="black"/>
                </a:solidFill>
              </a:rPr>
              <a:t>Meningkatkan</a:t>
            </a:r>
            <a:endParaRPr lang="en-AU" sz="1300" dirty="0" smtClean="0">
              <a:solidFill>
                <a:prstClr val="black"/>
              </a:solidFill>
            </a:endParaRPr>
          </a:p>
          <a:p>
            <a:pPr algn="ctr"/>
            <a:r>
              <a:rPr lang="en-AU" sz="1300" dirty="0" err="1" smtClean="0">
                <a:solidFill>
                  <a:prstClr val="black"/>
                </a:solidFill>
              </a:rPr>
              <a:t>motivasi</a:t>
            </a:r>
            <a:endParaRPr lang="en-AU" sz="13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99792" y="2618237"/>
            <a:ext cx="129614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err="1" smtClean="0">
                <a:solidFill>
                  <a:prstClr val="black"/>
                </a:solidFill>
              </a:rPr>
              <a:t>Menarik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minat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lulusan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terbaik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utk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menjadi</a:t>
            </a:r>
            <a:r>
              <a:rPr lang="en-AU" sz="1200" dirty="0" smtClean="0">
                <a:solidFill>
                  <a:prstClr val="black"/>
                </a:solidFill>
              </a:rPr>
              <a:t> guru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870" y="3974260"/>
            <a:ext cx="2232248" cy="61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ysClr val="windowText" lastClr="000000"/>
                </a:solidFill>
              </a:rPr>
              <a:t>Meningkatkan</a:t>
            </a:r>
            <a:r>
              <a:rPr lang="en-AU" dirty="0" smtClean="0">
                <a:solidFill>
                  <a:sysClr val="windowText" lastClr="000000"/>
                </a:solidFill>
              </a:rPr>
              <a:t> </a:t>
            </a:r>
            <a:r>
              <a:rPr lang="en-AU" dirty="0" err="1" smtClean="0">
                <a:solidFill>
                  <a:sysClr val="windowText" lastClr="000000"/>
                </a:solidFill>
              </a:rPr>
              <a:t>mutu</a:t>
            </a:r>
            <a:r>
              <a:rPr lang="en-AU" dirty="0" smtClean="0">
                <a:solidFill>
                  <a:sysClr val="windowText" lastClr="000000"/>
                </a:solidFill>
              </a:rPr>
              <a:t> </a:t>
            </a:r>
            <a:r>
              <a:rPr lang="en-AU" dirty="0" err="1" smtClean="0">
                <a:solidFill>
                  <a:sysClr val="windowText" lastClr="000000"/>
                </a:solidFill>
              </a:rPr>
              <a:t>lulusan</a:t>
            </a:r>
            <a:endParaRPr lang="en-AU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754141"/>
            <a:ext cx="30243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prstClr val="black"/>
                </a:solidFill>
                <a:latin typeface="Cambria" pitchFamily="18" charset="0"/>
              </a:rPr>
              <a:t>Sertifikasi</a:t>
            </a:r>
            <a:r>
              <a:rPr lang="en-AU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AU" dirty="0" err="1" smtClean="0">
                <a:solidFill>
                  <a:prstClr val="black"/>
                </a:solidFill>
                <a:latin typeface="Cambria" pitchFamily="18" charset="0"/>
              </a:rPr>
              <a:t>kompetensi</a:t>
            </a:r>
            <a:r>
              <a:rPr lang="en-AU" dirty="0" smtClean="0">
                <a:solidFill>
                  <a:prstClr val="black"/>
                </a:solidFill>
                <a:latin typeface="Cambria" pitchFamily="18" charset="0"/>
              </a:rPr>
              <a:t> guru</a:t>
            </a:r>
            <a:endParaRPr lang="en-AU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907704" y="2186189"/>
            <a:ext cx="432048" cy="43204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902970" y="3532637"/>
            <a:ext cx="432048" cy="43204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556792"/>
            <a:ext cx="356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prstClr val="black"/>
                </a:solidFill>
                <a:latin typeface="Cambria" pitchFamily="18" charset="0"/>
              </a:rPr>
              <a:t>Dampak</a:t>
            </a:r>
            <a:r>
              <a:rPr lang="en-AU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AU" b="1" dirty="0" err="1">
                <a:solidFill>
                  <a:prstClr val="black"/>
                </a:solidFill>
                <a:latin typeface="Cambria" pitchFamily="18" charset="0"/>
              </a:rPr>
              <a:t>K</a:t>
            </a:r>
            <a:r>
              <a:rPr lang="en-AU" b="1" dirty="0" err="1" smtClean="0">
                <a:solidFill>
                  <a:prstClr val="black"/>
                </a:solidFill>
                <a:latin typeface="Cambria" pitchFamily="18" charset="0"/>
              </a:rPr>
              <a:t>ausal</a:t>
            </a:r>
            <a:r>
              <a:rPr lang="en-AU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AU" b="1" dirty="0" err="1" smtClean="0">
                <a:solidFill>
                  <a:prstClr val="black"/>
                </a:solidFill>
                <a:latin typeface="Cambria" pitchFamily="18" charset="0"/>
              </a:rPr>
              <a:t>Sertifikasi</a:t>
            </a:r>
            <a:r>
              <a:rPr lang="en-AU" b="1" dirty="0" smtClean="0">
                <a:solidFill>
                  <a:prstClr val="black"/>
                </a:solidFill>
                <a:latin typeface="Cambria" pitchFamily="18" charset="0"/>
              </a:rPr>
              <a:t> Guru</a:t>
            </a:r>
            <a:endParaRPr lang="en-AU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92" y="6369215"/>
            <a:ext cx="3441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 smtClean="0">
                <a:solidFill>
                  <a:prstClr val="black"/>
                </a:solidFill>
              </a:rPr>
              <a:t>Sumber</a:t>
            </a:r>
            <a:r>
              <a:rPr lang="en-AU" sz="1400" i="1" dirty="0" smtClean="0">
                <a:solidFill>
                  <a:prstClr val="black"/>
                </a:solidFill>
              </a:rPr>
              <a:t>: WB (</a:t>
            </a:r>
            <a:r>
              <a:rPr lang="en-AU" sz="1400" i="1" dirty="0" err="1" smtClean="0">
                <a:solidFill>
                  <a:prstClr val="black"/>
                </a:solidFill>
              </a:rPr>
              <a:t>dikutip</a:t>
            </a:r>
            <a:r>
              <a:rPr lang="en-AU" sz="1400" i="1" dirty="0" smtClean="0">
                <a:solidFill>
                  <a:prstClr val="black"/>
                </a:solidFill>
              </a:rPr>
              <a:t> </a:t>
            </a:r>
            <a:r>
              <a:rPr lang="en-AU" sz="1400" i="1" dirty="0" err="1" smtClean="0">
                <a:solidFill>
                  <a:prstClr val="black"/>
                </a:solidFill>
              </a:rPr>
              <a:t>dari</a:t>
            </a:r>
            <a:r>
              <a:rPr lang="en-AU" sz="1400" i="1" dirty="0" smtClean="0">
                <a:solidFill>
                  <a:prstClr val="black"/>
                </a:solidFill>
              </a:rPr>
              <a:t> De </a:t>
            </a:r>
            <a:r>
              <a:rPr lang="en-AU" sz="1400" i="1" dirty="0" err="1" smtClean="0">
                <a:solidFill>
                  <a:prstClr val="black"/>
                </a:solidFill>
              </a:rPr>
              <a:t>Ree</a:t>
            </a:r>
            <a:r>
              <a:rPr lang="en-AU" sz="1400" i="1" dirty="0" smtClean="0">
                <a:solidFill>
                  <a:prstClr val="black"/>
                </a:solidFill>
              </a:rPr>
              <a:t> et al, 2012)</a:t>
            </a:r>
            <a:endParaRPr lang="en-AU" sz="1400" i="1" dirty="0">
              <a:solidFill>
                <a:prstClr val="black"/>
              </a:solidFill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88814" y="4653136"/>
            <a:ext cx="5203266" cy="20940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err="1" smtClean="0">
                <a:solidFill>
                  <a:srgbClr val="000000"/>
                </a:solidFill>
                <a:latin typeface="Cambria" pitchFamily="18" charset="0"/>
              </a:rPr>
              <a:t>Tantangan</a:t>
            </a:r>
            <a:r>
              <a:rPr lang="id-ID" sz="1300" b="1" dirty="0" smtClean="0">
                <a:solidFill>
                  <a:srgbClr val="000000"/>
                </a:solidFill>
                <a:latin typeface="Cambria" pitchFamily="18" charset="0"/>
              </a:rPr>
              <a:t> dalam meningkatkan</a:t>
            </a:r>
            <a:r>
              <a:rPr lang="en-US" sz="13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id-ID" sz="1300" b="1" dirty="0" smtClean="0">
                <a:solidFill>
                  <a:srgbClr val="000000"/>
                </a:solidFill>
                <a:latin typeface="Cambria" pitchFamily="18" charset="0"/>
              </a:rPr>
              <a:t>manajemen guru,</a:t>
            </a:r>
            <a:r>
              <a:rPr lang="en-US" sz="13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id-ID" sz="1300" b="1" dirty="0" smtClean="0">
                <a:solidFill>
                  <a:srgbClr val="000000"/>
                </a:solidFill>
                <a:latin typeface="Cambria" pitchFamily="18" charset="0"/>
              </a:rPr>
              <a:t>pendidikan keguruan &amp; reformasi LPTK</a:t>
            </a:r>
            <a:r>
              <a:rPr lang="en-US" sz="1300" b="1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1300" dirty="0">
              <a:solidFill>
                <a:srgbClr val="000000"/>
              </a:solidFill>
              <a:latin typeface="Cambria" pitchFamily="18" charset="0"/>
            </a:endParaRPr>
          </a:p>
          <a:p>
            <a:pPr marL="17145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1300" dirty="0">
                <a:solidFill>
                  <a:srgbClr val="000000"/>
                </a:solidFill>
                <a:latin typeface="Cambria" pitchFamily="18" charset="0"/>
              </a:rPr>
              <a:t>Memperbaiki </a:t>
            </a:r>
            <a:r>
              <a:rPr lang="id-ID" sz="1300" dirty="0" smtClean="0">
                <a:solidFill>
                  <a:srgbClr val="000000"/>
                </a:solidFill>
                <a:latin typeface="Cambria" pitchFamily="18" charset="0"/>
              </a:rPr>
              <a:t>jumlah dan distribusi 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guru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antardaerah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dan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antarsatuan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Cambria" pitchFamily="18" charset="0"/>
              </a:rPr>
              <a:t>pendidikan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;</a:t>
            </a:r>
          </a:p>
          <a:p>
            <a:pPr marL="17145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300" dirty="0" err="1" smtClean="0">
                <a:solidFill>
                  <a:srgbClr val="000000"/>
                </a:solidFill>
                <a:latin typeface="Cambria" pitchFamily="18" charset="0"/>
              </a:rPr>
              <a:t>Memperbaiki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kinerja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guru </a:t>
            </a:r>
            <a:r>
              <a:rPr lang="id-ID" sz="1300" dirty="0" smtClean="0">
                <a:solidFill>
                  <a:srgbClr val="000000"/>
                </a:solidFill>
                <a:latin typeface="Cambria" pitchFamily="18" charset="0"/>
              </a:rPr>
              <a:t>melalui peningkatan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kompetensi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guru;</a:t>
            </a:r>
          </a:p>
          <a:p>
            <a:pPr marL="17145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300" dirty="0" err="1" smtClean="0">
                <a:solidFill>
                  <a:srgbClr val="000000"/>
                </a:solidFill>
                <a:latin typeface="Cambria" pitchFamily="18" charset="0"/>
              </a:rPr>
              <a:t>Meningkatkan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akuntabilitas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id-ID" sz="1300" dirty="0" smtClean="0">
                <a:solidFill>
                  <a:srgbClr val="000000"/>
                </a:solidFill>
                <a:latin typeface="Cambria" pitchFamily="18" charset="0"/>
              </a:rPr>
              <a:t>dengan pemenuhan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beban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dan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tanggung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jawab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Cambria" pitchFamily="18" charset="0"/>
              </a:rPr>
              <a:t>mengajar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;</a:t>
            </a:r>
          </a:p>
          <a:p>
            <a:pPr marL="17145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300" dirty="0" err="1" smtClean="0">
                <a:solidFill>
                  <a:srgbClr val="000000"/>
                </a:solidFill>
                <a:latin typeface="Cambria" pitchFamily="18" charset="0"/>
              </a:rPr>
              <a:t>Meningkatkan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id-ID" sz="1300" dirty="0" smtClean="0">
                <a:solidFill>
                  <a:srgbClr val="000000"/>
                </a:solidFill>
                <a:latin typeface="Cambria" pitchFamily="18" charset="0"/>
              </a:rPr>
              <a:t>kemampuan 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LPTK </a:t>
            </a:r>
            <a:r>
              <a:rPr lang="en-US" sz="1300" dirty="0" err="1">
                <a:solidFill>
                  <a:srgbClr val="000000"/>
                </a:solidFill>
                <a:latin typeface="Cambria" pitchFamily="18" charset="0"/>
              </a:rPr>
              <a:t>untuk</a:t>
            </a:r>
            <a:r>
              <a:rPr lang="en-US" sz="1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id-ID" sz="1300" dirty="0" smtClean="0">
                <a:solidFill>
                  <a:srgbClr val="000000"/>
                </a:solidFill>
                <a:latin typeface="Cambria" pitchFamily="18" charset="0"/>
              </a:rPr>
              <a:t>menghasilkan guru yang berkualitas</a:t>
            </a:r>
            <a:r>
              <a:rPr lang="en-US" sz="13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1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9632" y="1172038"/>
            <a:ext cx="2223895" cy="38470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id-ID" sz="1900" b="1" dirty="0">
                <a:solidFill>
                  <a:prstClr val="black"/>
                </a:solidFill>
              </a:rPr>
              <a:t>Nilai PISA </a:t>
            </a:r>
            <a:r>
              <a:rPr lang="en-US" sz="1900" b="1" dirty="0">
                <a:solidFill>
                  <a:prstClr val="black"/>
                </a:solidFill>
              </a:rPr>
              <a:t>2009</a:t>
            </a:r>
            <a:endParaRPr lang="id-ID" sz="19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1171991"/>
            <a:ext cx="1956839" cy="38470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id-ID" sz="1900" b="1" dirty="0">
                <a:solidFill>
                  <a:prstClr val="black"/>
                </a:solidFill>
              </a:rPr>
              <a:t>Nilai PISA </a:t>
            </a:r>
            <a:r>
              <a:rPr lang="en-US" sz="1900" b="1" dirty="0">
                <a:solidFill>
                  <a:prstClr val="black"/>
                </a:solidFill>
              </a:rPr>
              <a:t>2012</a:t>
            </a:r>
            <a:endParaRPr lang="id-ID" sz="19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112" y="6002303"/>
            <a:ext cx="8668500" cy="830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26" tIns="45713" rIns="91426" bIns="45713" rtlCol="0">
            <a:spAutoFit/>
          </a:bodyPr>
          <a:lstStyle/>
          <a:p>
            <a:pPr marL="285738" indent="-285738"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Tidak ada perubahan signifikan pada hasil tes PISA Indonesia untuk bidang matematika pada 3 tahun terakhir. 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Belum ada siswa Indonesia yang memiliki </a:t>
            </a:r>
            <a:r>
              <a:rPr lang="id-ID" sz="1600" i="1" dirty="0">
                <a:solidFill>
                  <a:prstClr val="black"/>
                </a:solidFill>
              </a:rPr>
              <a:t>high order thinking skill </a:t>
            </a:r>
            <a:r>
              <a:rPr lang="id-ID" sz="1600" dirty="0">
                <a:solidFill>
                  <a:prstClr val="black"/>
                </a:solidFill>
              </a:rPr>
              <a:t>(mencapai level 4 s.d. 6)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476136" y="71415"/>
            <a:ext cx="7563330" cy="842946"/>
          </a:xfrm>
          <a:prstGeom prst="rect">
            <a:avLst/>
          </a:prstGeom>
        </p:spPr>
        <p:txBody>
          <a:bodyPr lIns="84756" tIns="42378" rIns="84756" bIns="42378"/>
          <a:lstStyle>
            <a:lvl1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60944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1218893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828339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243778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/>
            <a:r>
              <a:rPr lang="id-ID" sz="2400" b="1" dirty="0">
                <a:latin typeface="Cambria" pitchFamily="18" charset="0"/>
              </a:rPr>
              <a:t>Nilai PISA Matematika SMP Kelas IX atau SMA/SMK Kelas X</a:t>
            </a:r>
            <a:br>
              <a:rPr lang="id-ID" sz="2400" b="1" dirty="0">
                <a:latin typeface="Cambria" pitchFamily="18" charset="0"/>
              </a:rPr>
            </a:br>
            <a:r>
              <a:rPr lang="id-ID" sz="1600" b="1" i="1" dirty="0">
                <a:latin typeface="Cambria" pitchFamily="18" charset="0"/>
              </a:rPr>
              <a:t>(</a:t>
            </a:r>
            <a:r>
              <a:rPr lang="en-US" sz="1600" b="1" i="1" dirty="0">
                <a:latin typeface="Cambria" pitchFamily="18" charset="0"/>
              </a:rPr>
              <a:t>S</a:t>
            </a:r>
            <a:r>
              <a:rPr lang="id-ID" sz="1600" b="1" i="1" dirty="0">
                <a:latin typeface="Cambria" pitchFamily="18" charset="0"/>
              </a:rPr>
              <a:t>umber</a:t>
            </a:r>
            <a:r>
              <a:rPr lang="en-US" sz="1600" b="1" i="1" dirty="0">
                <a:latin typeface="Cambria" pitchFamily="18" charset="0"/>
              </a:rPr>
              <a:t>: OECD PISA 2009  and 2012 Database</a:t>
            </a:r>
            <a:r>
              <a:rPr lang="id-ID" sz="1600" b="1" i="1" dirty="0">
                <a:latin typeface="Cambria" pitchFamily="18" charset="0"/>
              </a:rPr>
              <a:t>)</a:t>
            </a:r>
            <a:endParaRPr lang="id-ID" sz="2000" b="1" i="1" dirty="0"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024" y="1402253"/>
            <a:ext cx="4220308" cy="4594274"/>
            <a:chOff x="61024" y="1066974"/>
            <a:chExt cx="4220308" cy="5243318"/>
          </a:xfrm>
        </p:grpSpPr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559867939"/>
                </p:ext>
              </p:extLst>
            </p:nvPr>
          </p:nvGraphicFramePr>
          <p:xfrm>
            <a:off x="61024" y="1128692"/>
            <a:ext cx="4220308" cy="518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ounded Rectangle 16"/>
            <p:cNvSpPr/>
            <p:nvPr/>
          </p:nvSpPr>
          <p:spPr>
            <a:xfrm>
              <a:off x="3671739" y="1066974"/>
              <a:ext cx="487673" cy="5024591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99978" y="1389333"/>
            <a:ext cx="4501662" cy="4651645"/>
            <a:chOff x="3999978" y="1066974"/>
            <a:chExt cx="4501662" cy="4870813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000536438"/>
                </p:ext>
              </p:extLst>
            </p:nvPr>
          </p:nvGraphicFramePr>
          <p:xfrm>
            <a:off x="3999978" y="1147803"/>
            <a:ext cx="4501662" cy="47899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ounded Rectangle 17"/>
            <p:cNvSpPr/>
            <p:nvPr/>
          </p:nvSpPr>
          <p:spPr>
            <a:xfrm>
              <a:off x="7877921" y="1066974"/>
              <a:ext cx="487673" cy="459770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352927" y="1313342"/>
            <a:ext cx="899593" cy="24620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id-ID" sz="1000" b="1" i="1" dirty="0"/>
              <a:t>Keterangan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98990" y="1558330"/>
            <a:ext cx="681522" cy="1757970"/>
            <a:chOff x="8473386" y="1363362"/>
            <a:chExt cx="681522" cy="1757970"/>
          </a:xfrm>
        </p:grpSpPr>
        <p:sp>
          <p:nvSpPr>
            <p:cNvPr id="19" name="Rectangle 18"/>
            <p:cNvSpPr/>
            <p:nvPr/>
          </p:nvSpPr>
          <p:spPr>
            <a:xfrm>
              <a:off x="8473386" y="1662206"/>
              <a:ext cx="121918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73386" y="1885605"/>
              <a:ext cx="121918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73386" y="2109003"/>
              <a:ext cx="121918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73386" y="2332400"/>
              <a:ext cx="121918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73386" y="2555799"/>
              <a:ext cx="121918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73386" y="2779197"/>
              <a:ext cx="121918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59316" y="1363362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59316" y="1584545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59316" y="1805729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59316" y="2026910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59316" y="2248094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59316" y="2469277"/>
              <a:ext cx="595592" cy="261596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3386" y="1438808"/>
              <a:ext cx="121918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id-ID" sz="1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59316" y="2690459"/>
              <a:ext cx="595592" cy="430873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r>
                <a:rPr lang="id-ID" sz="1050" i="1" dirty="0"/>
                <a:t>Level 1b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d-ID" altLang="id-ID" smtClean="0"/>
              <a:t>Slide - </a:t>
            </a:r>
            <a:fld id="{AFFE6CDA-0991-40BD-B45C-DB6A819ABA09}" type="slidenum">
              <a:rPr lang="id-ID" altLang="id-ID" smtClean="0"/>
              <a:pPr>
                <a:defRPr/>
              </a:pPr>
              <a:t>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6449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66481</TotalTime>
  <Words>2074</Words>
  <Application>Microsoft Office PowerPoint</Application>
  <PresentationFormat>On-screen Show (4:3)</PresentationFormat>
  <Paragraphs>184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Worksheet</vt:lpstr>
      <vt:lpstr>PENINGKATAN KUALITAS PENDIDIKAN PROFESI GURU MELALUI REVITALISASI LPTK</vt:lpstr>
      <vt:lpstr>Guru: Faktor Kunci Kualitas Pendidikan (1)</vt:lpstr>
      <vt:lpstr>Guru: Faktor Kunci Kualitas Pendidikan (2)</vt:lpstr>
      <vt:lpstr>PowerPoint Presentation</vt:lpstr>
      <vt:lpstr>Dampak Peningkatan Kualifikasi  dan Sertifikasi</vt:lpstr>
      <vt:lpstr>Dampak....</vt:lpstr>
      <vt:lpstr>Program Sertifikasi &amp; Mutu Pembelajaran</vt:lpstr>
      <vt:lpstr>Dampak Sertifikasi Guru: Program sertifikasi kompetensi guru berhasil meningkatkan kesejahteraan guru, tetapi belum mampu meningkatkan mutu dan hasil pembelajaran</vt:lpstr>
      <vt:lpstr>PowerPoint Presentation</vt:lpstr>
      <vt:lpstr>PowerPoint Presentation</vt:lpstr>
      <vt:lpstr>Hasil Uji Kompetensi Guru 2015</vt:lpstr>
      <vt:lpstr>Program Sertifikasi &amp; Mutu Pembelajaran</vt:lpstr>
      <vt:lpstr>PowerPoint Presentation</vt:lpstr>
      <vt:lpstr>Isu Strategis Guru (1)</vt:lpstr>
      <vt:lpstr>PowerPoint Presentation</vt:lpstr>
      <vt:lpstr>PowerPoint Presentation</vt:lpstr>
      <vt:lpstr>Inefisiensi anggaran pendidikan karena pengelolaan guru yang kurang baik</vt:lpstr>
      <vt:lpstr>PowerPoint Presentation</vt:lpstr>
      <vt:lpstr>ALOKASI ANGGARAN UNTUK GURU GAJI, SERTIFIKASI, DAN PENYEDIAAN TUNJANGAN PROFESI GURU (TPG)</vt:lpstr>
      <vt:lpstr>Inefisiensi anggaran pendidikan karena pengelolaan guru yang kurang baik</vt:lpstr>
      <vt:lpstr>Jumlah &amp; Kapasitas LPTK</vt:lpstr>
      <vt:lpstr>PowerPoint Presentation</vt:lpstr>
      <vt:lpstr>Revitalisasi LPTK (1)</vt:lpstr>
      <vt:lpstr>Revitalisasi LPTK (2)</vt:lpstr>
      <vt:lpstr>PowerPoint Presentation</vt:lpstr>
      <vt:lpstr>PowerPoint Presentation</vt:lpstr>
      <vt:lpstr>PowerPoint Presentation</vt:lpstr>
      <vt:lpstr>Terima Kasih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HP-All-in-one-200</dc:creator>
  <cp:lastModifiedBy>HP ALL IN ONE</cp:lastModifiedBy>
  <cp:revision>642</cp:revision>
  <cp:lastPrinted>2016-02-10T12:55:06Z</cp:lastPrinted>
  <dcterms:created xsi:type="dcterms:W3CDTF">2014-03-07T02:50:23Z</dcterms:created>
  <dcterms:modified xsi:type="dcterms:W3CDTF">2016-10-13T01:50:26Z</dcterms:modified>
</cp:coreProperties>
</file>